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8563" autoAdjust="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92B5-52F0-A74F-B159-27B67797A8E4}" type="datetimeFigureOut">
              <a:rPr lang="fr-FR" smtClean="0"/>
              <a:pPr/>
              <a:t>14/06/15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DB3BD-5852-3C4F-AC89-65B80DCF795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2552" y="23001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00"/>
                </a:solidFill>
              </a:rPr>
              <a:t>Les riches sont-</a:t>
            </a:r>
            <a:r>
              <a:rPr lang="fr-FR" dirty="0" smtClean="0">
                <a:solidFill>
                  <a:srgbClr val="000000"/>
                </a:solidFill>
              </a:rPr>
              <a:t>ils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le </a:t>
            </a:r>
            <a:r>
              <a:rPr lang="fr-FR" dirty="0">
                <a:solidFill>
                  <a:srgbClr val="000000"/>
                </a:solidFill>
              </a:rPr>
              <a:t>problème ou la solution ? </a:t>
            </a:r>
            <a:br>
              <a:rPr lang="fr-FR" dirty="0">
                <a:solidFill>
                  <a:srgbClr val="000000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52" y="5629782"/>
            <a:ext cx="749048" cy="12282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971" y="1941661"/>
            <a:ext cx="5339382" cy="4916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007" y="1010081"/>
            <a:ext cx="9746533" cy="58479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0004" y="19996"/>
            <a:ext cx="9274003" cy="14700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Exemple</a:t>
            </a:r>
            <a:r>
              <a:rPr lang="fr-FR" b="1" dirty="0" smtClean="0"/>
              <a:t> 6 :</a:t>
            </a:r>
            <a:br>
              <a:rPr lang="fr-FR" b="1" dirty="0" smtClean="0"/>
            </a:br>
            <a:r>
              <a:rPr lang="fr-FR" sz="3200" b="1" dirty="0"/>
              <a:t>l’économie version  « café du commerce »</a:t>
            </a:r>
            <a:r>
              <a:rPr lang="fr-FR" sz="3200" dirty="0" smtClean="0"/>
              <a:t> 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1" y="1019302"/>
            <a:ext cx="9203999" cy="6070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952" y="5629782"/>
            <a:ext cx="749048" cy="122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2" y="4109791"/>
            <a:ext cx="4083137" cy="27478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52" y="5629782"/>
            <a:ext cx="749048" cy="122821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866325"/>
            <a:ext cx="4583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CAPITALISME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=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RICHESSE </a:t>
            </a:r>
            <a:r>
              <a:rPr lang="fr-FR" sz="36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ET </a:t>
            </a:r>
            <a:r>
              <a:rPr lang="fr-FR" sz="36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PAUVRETE </a:t>
            </a:r>
            <a:r>
              <a:rPr lang="fr-FR" sz="36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EXTREMES</a:t>
            </a:r>
            <a:endParaRPr lang="fr-FR" sz="3600" b="1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03272" y="1053373"/>
            <a:ext cx="37407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SOCIALISME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=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JUSTICE</a:t>
            </a:r>
            <a:endParaRPr lang="fr-FR" sz="3600" b="1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/>
        </p:nvGrpSpPr>
        <p:grpSpPr>
          <a:xfrm>
            <a:off x="3091514" y="242001"/>
            <a:ext cx="3073043" cy="2990324"/>
            <a:chOff x="3131202" y="242001"/>
            <a:chExt cx="3073043" cy="2990324"/>
          </a:xfrm>
        </p:grpSpPr>
        <p:sp>
          <p:nvSpPr>
            <p:cNvPr id="3" name="Ellipse 2"/>
            <p:cNvSpPr/>
            <p:nvPr/>
          </p:nvSpPr>
          <p:spPr>
            <a:xfrm>
              <a:off x="3131202" y="242001"/>
              <a:ext cx="3073043" cy="29903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/>
                <a:t>JE SUIS TOMBE DANS LE PANNEAU</a:t>
              </a:r>
              <a:endParaRPr lang="fr-FR" sz="3200" b="1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299638" y="399754"/>
              <a:ext cx="2736273" cy="269009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/>
                <a:t>JE SUIS TOMBE DANS LE PANNEAU</a:t>
              </a:r>
              <a:endParaRPr lang="fr-FR" sz="3200" b="1" dirty="0"/>
            </a:p>
          </p:txBody>
        </p:sp>
      </p:grpSp>
      <p:pic>
        <p:nvPicPr>
          <p:cNvPr id="8" name="Image 7" descr="Capture d’écran 2015-06-14 à 14.51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58" y="3431228"/>
            <a:ext cx="3744092" cy="3464872"/>
          </a:xfrm>
          <a:prstGeom prst="rect">
            <a:avLst/>
          </a:prstGeom>
        </p:spPr>
      </p:pic>
      <p:pic>
        <p:nvPicPr>
          <p:cNvPr id="10" name="Image 9" descr="Capture d’écran 2015-06-14 à 14.52.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84" y="3429000"/>
            <a:ext cx="3420575" cy="342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363" y="3431228"/>
            <a:ext cx="3104851" cy="466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52" y="5629782"/>
            <a:ext cx="749048" cy="12282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51" y="180896"/>
            <a:ext cx="4735756" cy="649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9996"/>
            <a:ext cx="9143999" cy="14700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Exemple 1 </a:t>
            </a:r>
            <a:r>
              <a:rPr lang="fr-FR" b="1" dirty="0" smtClean="0"/>
              <a:t>:</a:t>
            </a:r>
            <a:br>
              <a:rPr lang="fr-FR" b="1" dirty="0" smtClean="0"/>
            </a:br>
            <a:r>
              <a:rPr lang="fr-FR" sz="4000" b="1" dirty="0" smtClean="0"/>
              <a:t>(</a:t>
            </a:r>
            <a:r>
              <a:rPr lang="fr-FR" sz="4000" b="1" dirty="0"/>
              <a:t>petits) arrangements avec les faits </a:t>
            </a:r>
            <a:r>
              <a:rPr lang="fr-FR" sz="4000" b="1" dirty="0" smtClean="0"/>
              <a:t>historiques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52" y="5629782"/>
            <a:ext cx="749048" cy="12282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880" y="1080078"/>
            <a:ext cx="3689092" cy="561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77777"/>
            <a:ext cx="9144001" cy="56802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9996"/>
            <a:ext cx="9143999" cy="14700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Exemple</a:t>
            </a:r>
            <a:r>
              <a:rPr lang="fr-FR" b="1" dirty="0" smtClean="0"/>
              <a:t> 1 :</a:t>
            </a:r>
            <a:br>
              <a:rPr lang="fr-FR" b="1" dirty="0" smtClean="0"/>
            </a:br>
            <a:r>
              <a:rPr lang="fr-FR" sz="4000" b="1" dirty="0" smtClean="0"/>
              <a:t>(</a:t>
            </a:r>
            <a:r>
              <a:rPr lang="fr-FR" sz="4000" b="1" dirty="0"/>
              <a:t>petits) arrangements avec les faits </a:t>
            </a:r>
            <a:r>
              <a:rPr lang="fr-FR" sz="4000" b="1" dirty="0" smtClean="0"/>
              <a:t>historiques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52" y="5629782"/>
            <a:ext cx="749048" cy="122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0004" y="19996"/>
            <a:ext cx="9274003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Exemple </a:t>
            </a:r>
            <a:r>
              <a:rPr lang="fr-FR" b="1" dirty="0" smtClean="0"/>
              <a:t>2 :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b="1" dirty="0" smtClean="0"/>
              <a:t>les </a:t>
            </a:r>
            <a:r>
              <a:rPr lang="fr-FR" sz="3600" b="1" dirty="0"/>
              <a:t>revenus qui </a:t>
            </a:r>
            <a:r>
              <a:rPr lang="fr-FR" sz="3600" b="1" dirty="0" smtClean="0"/>
              <a:t>comptent… </a:t>
            </a:r>
            <a:br>
              <a:rPr lang="fr-FR" sz="3600" b="1" dirty="0" smtClean="0"/>
            </a:br>
            <a:r>
              <a:rPr lang="fr-FR" sz="3600" b="1" dirty="0" smtClean="0"/>
              <a:t>et </a:t>
            </a:r>
            <a:r>
              <a:rPr lang="fr-FR" sz="3600" b="1" dirty="0"/>
              <a:t>ceux qui ne comptent pas</a:t>
            </a:r>
            <a:r>
              <a:rPr lang="fr-FR" sz="3600" dirty="0" smtClean="0"/>
              <a:t> 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52" y="5629782"/>
            <a:ext cx="749048" cy="12282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1760142"/>
            <a:ext cx="7541512" cy="38696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90037" y="5950434"/>
            <a:ext cx="604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 du revenu </a:t>
            </a:r>
            <a:r>
              <a:rPr lang="fr-FR" dirty="0" smtClean="0"/>
              <a:t>américain capté par les 10% les plus riches</a:t>
            </a:r>
          </a:p>
          <a:p>
            <a:r>
              <a:rPr lang="fr-FR" dirty="0" smtClean="0"/>
              <a:t>de 1910 à </a:t>
            </a:r>
            <a:r>
              <a:rPr lang="fr-FR" dirty="0" smtClean="0"/>
              <a:t>2010 (selon T. Piketty)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" y="1150677"/>
            <a:ext cx="9138562" cy="56973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0004" y="19996"/>
            <a:ext cx="9274003" cy="14700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Exemple</a:t>
            </a:r>
            <a:r>
              <a:rPr lang="fr-FR" b="1" dirty="0" smtClean="0"/>
              <a:t> 3 :</a:t>
            </a:r>
            <a:br>
              <a:rPr lang="fr-FR" b="1" dirty="0" smtClean="0"/>
            </a:br>
            <a:r>
              <a:rPr lang="fr-FR" sz="3200" b="1" dirty="0"/>
              <a:t>les bases de données</a:t>
            </a:r>
            <a:r>
              <a:rPr lang="fr-FR" sz="3200" b="1" dirty="0" smtClean="0"/>
              <a:t> bidonnées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52" y="5629782"/>
            <a:ext cx="749048" cy="12282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919661">
            <a:off x="500140" y="1580076"/>
            <a:ext cx="2966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+ 26 points</a:t>
            </a:r>
            <a:endParaRPr lang="fr-FR" sz="4400" b="1" i="1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8" name="Rectangle 7"/>
          <p:cNvSpPr/>
          <p:nvPr/>
        </p:nvSpPr>
        <p:spPr>
          <a:xfrm rot="1731511">
            <a:off x="5582797" y="2158066"/>
            <a:ext cx="2966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+ 28 points</a:t>
            </a:r>
            <a:endParaRPr lang="fr-FR" sz="4400" b="1" i="1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9" name="Rectangle 8"/>
          <p:cNvSpPr/>
          <p:nvPr/>
        </p:nvSpPr>
        <p:spPr>
          <a:xfrm rot="20854821">
            <a:off x="1626421" y="5288517"/>
            <a:ext cx="2966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+ 36 points</a:t>
            </a:r>
            <a:endParaRPr lang="fr-FR" sz="4400" b="1" i="1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0" name="Rectangle 9"/>
          <p:cNvSpPr/>
          <p:nvPr/>
        </p:nvSpPr>
        <p:spPr>
          <a:xfrm rot="879867">
            <a:off x="516594" y="3703504"/>
            <a:ext cx="4093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Grande-Bretagne</a:t>
            </a:r>
            <a:endParaRPr lang="fr-FR" sz="4400" b="1" i="1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1" name="Rectangle 10"/>
          <p:cNvSpPr/>
          <p:nvPr/>
        </p:nvSpPr>
        <p:spPr>
          <a:xfrm rot="20729824">
            <a:off x="6313757" y="3664813"/>
            <a:ext cx="1778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France</a:t>
            </a:r>
            <a:endParaRPr lang="fr-FR" sz="4400" b="1" i="1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3" name="Rectangle 12"/>
          <p:cNvSpPr/>
          <p:nvPr/>
        </p:nvSpPr>
        <p:spPr>
          <a:xfrm rot="1022813">
            <a:off x="5809410" y="4994385"/>
            <a:ext cx="1679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Suède</a:t>
            </a:r>
            <a:endParaRPr lang="fr-FR" sz="4400" b="1" i="1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153" y="0"/>
            <a:ext cx="10013804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52" y="5629782"/>
            <a:ext cx="749048" cy="1228218"/>
          </a:xfrm>
          <a:prstGeom prst="rect">
            <a:avLst/>
          </a:prstGeom>
        </p:spPr>
      </p:pic>
      <p:sp>
        <p:nvSpPr>
          <p:cNvPr id="5" name="Bulle ronde 4"/>
          <p:cNvSpPr/>
          <p:nvPr/>
        </p:nvSpPr>
        <p:spPr>
          <a:xfrm>
            <a:off x="2261597" y="3820284"/>
            <a:ext cx="6114889" cy="3040221"/>
          </a:xfrm>
          <a:prstGeom prst="wedgeEllipseCallout">
            <a:avLst>
              <a:gd name="adj1" fmla="val -16323"/>
              <a:gd name="adj2" fmla="val -661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i="1" dirty="0" smtClean="0">
                <a:solidFill>
                  <a:schemeClr val="tx1"/>
                </a:solidFill>
                <a:latin typeface="Apple Casual"/>
                <a:cs typeface="Apple Casual"/>
              </a:rPr>
              <a:t>« Je n’ai aucun doute que mes sources concernant les données historiques peuvent être améliorées et qu’elles le seront dans le futur ! »</a:t>
            </a:r>
            <a:r>
              <a:rPr lang="fr-FR" sz="2600" b="1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br>
              <a:rPr lang="fr-FR" sz="2600" b="1" dirty="0" smtClean="0">
                <a:solidFill>
                  <a:schemeClr val="tx1"/>
                </a:solidFill>
                <a:latin typeface="Apple Casual"/>
                <a:cs typeface="Apple Casual"/>
              </a:rPr>
            </a:br>
            <a:endParaRPr lang="fr-FR" sz="2600" b="1" dirty="0">
              <a:solidFill>
                <a:schemeClr val="tx1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0004" y="19996"/>
            <a:ext cx="9274003" cy="14700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Exemple</a:t>
            </a:r>
            <a:r>
              <a:rPr lang="fr-FR" b="1" dirty="0" smtClean="0"/>
              <a:t> 4 :</a:t>
            </a:r>
            <a:br>
              <a:rPr lang="fr-FR" b="1" dirty="0" smtClean="0"/>
            </a:br>
            <a:r>
              <a:rPr lang="fr-FR" sz="3200" b="1" dirty="0"/>
              <a:t>le ‘’deux poids deux mesures’’ du fameux R &gt; G</a:t>
            </a:r>
            <a:r>
              <a:rPr lang="fr-FR" sz="3200" dirty="0" smtClean="0"/>
              <a:t> 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52" y="5629782"/>
            <a:ext cx="749048" cy="12282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945" y="3021278"/>
            <a:ext cx="3930240" cy="21437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5886"/>
            <a:ext cx="4347065" cy="23221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131" y="1495280"/>
            <a:ext cx="4353869" cy="217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0004" y="19996"/>
            <a:ext cx="9274003" cy="14700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Exemple</a:t>
            </a:r>
            <a:r>
              <a:rPr lang="fr-FR" b="1" dirty="0" smtClean="0"/>
              <a:t> 5 :</a:t>
            </a:r>
            <a:br>
              <a:rPr lang="fr-FR" b="1" dirty="0" smtClean="0"/>
            </a:br>
            <a:r>
              <a:rPr lang="fr-FR" sz="3200" b="1" dirty="0"/>
              <a:t>le passé ripoliné et le futur fabriqué</a:t>
            </a:r>
            <a:r>
              <a:rPr lang="fr-FR" sz="3200" dirty="0" smtClean="0"/>
              <a:t> 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52" y="5629782"/>
            <a:ext cx="749048" cy="12282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contrast="35000"/>
          </a:blip>
          <a:stretch>
            <a:fillRect/>
          </a:stretch>
        </p:blipFill>
        <p:spPr>
          <a:xfrm>
            <a:off x="1940" y="4619545"/>
            <a:ext cx="3393332" cy="2238455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w="165100" h="165100" prst="coolSlant"/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lum contrast="35000"/>
          </a:blip>
          <a:stretch>
            <a:fillRect/>
          </a:stretch>
        </p:blipFill>
        <p:spPr>
          <a:xfrm>
            <a:off x="2764171" y="3066784"/>
            <a:ext cx="3645194" cy="2258824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w="165100" h="165100" prst="coolSlant"/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lum contrast="35000"/>
          </a:blip>
          <a:stretch>
            <a:fillRect/>
          </a:stretch>
        </p:blipFill>
        <p:spPr>
          <a:xfrm>
            <a:off x="5311358" y="1218744"/>
            <a:ext cx="3832642" cy="2374203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w="165100" h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206</Words>
  <Application>Microsoft Macintosh PowerPoint</Application>
  <PresentationFormat>Présentation à l'écran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Les riches sont-ils le problème ou la solution ?  </vt:lpstr>
      <vt:lpstr>Diapositive 2</vt:lpstr>
      <vt:lpstr>Exemple 1 : (petits) arrangements avec les faits historiques </vt:lpstr>
      <vt:lpstr>Exemple 1 : (petits) arrangements avec les faits historiques </vt:lpstr>
      <vt:lpstr> Exemple 2 : les revenus qui comptent…  et ceux qui ne comptent pas  </vt:lpstr>
      <vt:lpstr>Exemple 3 : les bases de données bidonnées </vt:lpstr>
      <vt:lpstr>Diapositive 7</vt:lpstr>
      <vt:lpstr>Exemple 4 : le ‘’deux poids deux mesures’’ du fameux R &gt; G  </vt:lpstr>
      <vt:lpstr>Exemple 5 : le passé ripoliné et le futur fabriqué  </vt:lpstr>
      <vt:lpstr>Exemple 6 : l’économie version  « café du commerce »  </vt:lpstr>
      <vt:lpstr>Diapositive 11</vt:lpstr>
      <vt:lpstr>Diapositive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riches sont-ils le problème ou la solution ?  </dc:title>
  <dc:creator>Frederic GEORGES</dc:creator>
  <cp:lastModifiedBy>Frederic GEORGES</cp:lastModifiedBy>
  <cp:revision>10</cp:revision>
  <dcterms:created xsi:type="dcterms:W3CDTF">2015-06-14T14:29:00Z</dcterms:created>
  <dcterms:modified xsi:type="dcterms:W3CDTF">2015-06-15T08:11:10Z</dcterms:modified>
</cp:coreProperties>
</file>