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0" r:id="rId12"/>
    <p:sldId id="271" r:id="rId13"/>
    <p:sldId id="272" r:id="rId14"/>
    <p:sldId id="273" r:id="rId15"/>
    <p:sldId id="269" r:id="rId16"/>
    <p:sldId id="266" r:id="rId17"/>
    <p:sldId id="267" r:id="rId18"/>
    <p:sldId id="268" r:id="rId19"/>
  </p:sldIdLst>
  <p:sldSz cx="9144000" cy="6858000" type="screen4x3"/>
  <p:notesSz cx="6797675" cy="98726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739205-3364-41C6-B63E-AF390AE3910B}" type="datetimeFigureOut">
              <a:rPr lang="fr-FR" smtClean="0"/>
              <a:t>15/06/2015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6BFA81-A00E-4A25-9B3D-1F50F7C5AF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8133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fr-FR" smtClean="0"/>
              <a:t>15/06/2015</a:t>
            </a:r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45CDAE9-2AD1-41D7-9597-B5AADCE3869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fr-FR" smtClean="0"/>
              <a:t>15/06/2015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5CDAE9-2AD1-41D7-9597-B5AADCE3869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fr-FR" smtClean="0"/>
              <a:t>15/06/2015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5CDAE9-2AD1-41D7-9597-B5AADCE3869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88" y="115888"/>
            <a:ext cx="8785225" cy="576262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179388" y="981075"/>
            <a:ext cx="4316412" cy="511175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981075"/>
            <a:ext cx="4316413" cy="511175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9529347"/>
      </p:ext>
    </p:extLst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fr-FR" smtClean="0"/>
              <a:t>15/06/2015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5CDAE9-2AD1-41D7-9597-B5AADCE3869C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fr-FR" smtClean="0"/>
              <a:t>15/06/2015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5CDAE9-2AD1-41D7-9597-B5AADCE3869C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fr-FR" smtClean="0"/>
              <a:t>15/06/2015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5CDAE9-2AD1-41D7-9597-B5AADCE3869C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fr-FR" smtClean="0"/>
              <a:t>15/06/2015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5CDAE9-2AD1-41D7-9597-B5AADCE3869C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fr-FR" smtClean="0"/>
              <a:t>15/06/2015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5CDAE9-2AD1-41D7-9597-B5AADCE3869C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fr-FR" smtClean="0"/>
              <a:t>15/06/2015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5CDAE9-2AD1-41D7-9597-B5AADCE3869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r>
              <a:rPr lang="fr-FR" smtClean="0"/>
              <a:t>15/06/2015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5CDAE9-2AD1-41D7-9597-B5AADCE3869C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fr-FR" smtClean="0"/>
              <a:t>15/06/2015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45CDAE9-2AD1-41D7-9597-B5AADCE3869C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fr-FR" smtClean="0"/>
              <a:t>15/06/2015</a:t>
            </a:r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45CDAE9-2AD1-41D7-9597-B5AADCE3869C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irefeurope.org/##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http://www.irefeurope.org/images/logo.gif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irefeurope.org/##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http://www.irefeurope.org/images/logo.gif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irefeurope.org/##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http://www.irefeurope.org/images/logo.gif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irefeurope.org/##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http://www.irefeurope.org/images/logo.gif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irefeurope.org/##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http://www.irefeurope.org/images/logo.gif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irefeurope.org/##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http://www.irefeurope.org/images/logo.gif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irefeurope.org/##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http://www.irefeurope.org/images/logo.gif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irefeurope.org/##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http://www.irefeurope.org/images/logo.gif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irefeurope.org/##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http://www.irefeurope.org/images/logo.gif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irefeurope.org/##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http://www.irefeurope.org/images/logo.gi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irefeurope.org/##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http://www.irefeurope.org/images/logo.gi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irefeurope.org/##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http://www.irefeurope.org/images/logo.gi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irefeurope.org/##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http://www.irefeurope.org/images/logo.gi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irefeurope.org/##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http://www.irefeurope.org/images/logo.gi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irefeurope.org/##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http://www.irefeurope.org/images/logo.gi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irefeurope.org/##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http://www.irefeurope.org/images/logo.gi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irefeurope.org/##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http://www.irefeurope.org/images/logo.gif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irefeurope.org/##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http://www.irefeurope.org/images/logo.gi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772400" cy="1829761"/>
          </a:xfrm>
        </p:spPr>
        <p:txBody>
          <a:bodyPr/>
          <a:lstStyle/>
          <a:p>
            <a:pPr algn="ctr"/>
            <a:r>
              <a:rPr lang="fr-FR" dirty="0" smtClean="0"/>
              <a:t>Quand l’idéologie s’empare de la fiscalité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460432" y="6440611"/>
            <a:ext cx="614928" cy="365125"/>
          </a:xfrm>
        </p:spPr>
        <p:txBody>
          <a:bodyPr/>
          <a:lstStyle/>
          <a:p>
            <a:pPr algn="ctr"/>
            <a:fld id="{345CDAE9-2AD1-41D7-9597-B5AADCE3869C}" type="slidenum">
              <a:rPr lang="fr-FR" smtClean="0"/>
              <a:pPr algn="ctr"/>
              <a:t>1</a:t>
            </a:fld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33957" y="6559515"/>
            <a:ext cx="20162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>
                <a:solidFill>
                  <a:schemeClr val="bg1"/>
                </a:solidFill>
              </a:rPr>
              <a:t>15/06/2015</a:t>
            </a:r>
            <a:endParaRPr lang="fr-FR" sz="1000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://www.irefeurope.org/images/logo.gif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16632"/>
            <a:ext cx="17081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633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67544" y="2420888"/>
            <a:ext cx="8229600" cy="2088232"/>
          </a:xfrm>
        </p:spPr>
        <p:txBody>
          <a:bodyPr>
            <a:noAutofit/>
          </a:bodyPr>
          <a:lstStyle/>
          <a:p>
            <a:pPr algn="just"/>
            <a:r>
              <a:rPr lang="fr-FR" sz="2800" dirty="0" smtClean="0"/>
              <a:t>Pour payer un impôt sur la fortune au taux de 5 % après un impôt sur le revenu de </a:t>
            </a:r>
            <a:br>
              <a:rPr lang="fr-FR" sz="2800" dirty="0" smtClean="0"/>
            </a:br>
            <a:r>
              <a:rPr lang="fr-FR" sz="2800" dirty="0" smtClean="0"/>
              <a:t>80 %, il faut un rendement de 25 % pour ne pas amputer le capital.</a:t>
            </a:r>
            <a:endParaRPr lang="fr-FR" sz="2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DAE9-2AD1-41D7-9597-B5AADCE3869C}" type="slidenum">
              <a:rPr lang="fr-FR" smtClean="0"/>
              <a:t>10</a:t>
            </a:fld>
            <a:endParaRPr lang="fr-FR"/>
          </a:p>
        </p:txBody>
      </p:sp>
      <p:pic>
        <p:nvPicPr>
          <p:cNvPr id="5" name="Picture 2" descr="http://www.irefeurope.org/images/logo.gif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16632"/>
            <a:ext cx="17081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948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403648" y="2636912"/>
            <a:ext cx="6336704" cy="1296144"/>
          </a:xfrm>
        </p:spPr>
        <p:txBody>
          <a:bodyPr>
            <a:noAutofit/>
          </a:bodyPr>
          <a:lstStyle/>
          <a:p>
            <a:pPr algn="just"/>
            <a:r>
              <a:rPr lang="fr-FR" sz="2800" dirty="0" smtClean="0"/>
              <a:t>Les solutions préconisées sont </a:t>
            </a:r>
            <a:br>
              <a:rPr lang="fr-FR" sz="2800" dirty="0" smtClean="0"/>
            </a:br>
            <a:r>
              <a:rPr lang="fr-FR" sz="2800" dirty="0" smtClean="0"/>
              <a:t>contre-productives</a:t>
            </a:r>
            <a:endParaRPr lang="fr-FR" sz="2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DAE9-2AD1-41D7-9597-B5AADCE3869C}" type="slidenum">
              <a:rPr lang="fr-FR" smtClean="0"/>
              <a:t>11</a:t>
            </a:fld>
            <a:endParaRPr lang="fr-FR"/>
          </a:p>
        </p:txBody>
      </p:sp>
      <p:pic>
        <p:nvPicPr>
          <p:cNvPr id="5" name="Picture 2" descr="http://www.irefeurope.org/images/logo.gif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16632"/>
            <a:ext cx="17081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090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521455" y="961343"/>
            <a:ext cx="8785225" cy="2052266"/>
          </a:xfrm>
        </p:spPr>
        <p:txBody>
          <a:bodyPr>
            <a:normAutofit fontScale="25000" lnSpcReduction="20000"/>
          </a:bodyPr>
          <a:lstStyle/>
          <a:p>
            <a:pPr marL="361950" indent="0" algn="ctr" defTabSz="180975">
              <a:lnSpc>
                <a:spcPct val="80000"/>
              </a:lnSpc>
              <a:buFontTx/>
              <a:buNone/>
              <a:tabLst>
                <a:tab pos="361950" algn="l"/>
              </a:tabLst>
            </a:pPr>
            <a:endParaRPr lang="fr-FR" altLang="fr-FR" sz="2100" u="none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61950" indent="0" defTabSz="180975">
              <a:lnSpc>
                <a:spcPct val="80000"/>
              </a:lnSpc>
              <a:buFontTx/>
              <a:buNone/>
              <a:tabLst>
                <a:tab pos="361950" algn="l"/>
              </a:tabLst>
            </a:pPr>
            <a:r>
              <a:rPr lang="fr-FR" altLang="fr-FR" sz="6400" b="1" u="none" dirty="0">
                <a:solidFill>
                  <a:srgbClr val="0070C0"/>
                </a:solidFill>
              </a:rPr>
              <a:t>Et aux USA</a:t>
            </a:r>
          </a:p>
          <a:p>
            <a:pPr marL="361950" indent="0" defTabSz="180975">
              <a:lnSpc>
                <a:spcPct val="80000"/>
              </a:lnSpc>
              <a:buFontTx/>
              <a:buNone/>
              <a:tabLst>
                <a:tab pos="361950" algn="l"/>
              </a:tabLst>
            </a:pPr>
            <a:endParaRPr lang="fr-FR" altLang="fr-FR" sz="6400" u="none" dirty="0"/>
          </a:p>
          <a:p>
            <a:pPr marL="361950" indent="0" defTabSz="180975">
              <a:lnSpc>
                <a:spcPct val="80000"/>
              </a:lnSpc>
              <a:buFontTx/>
              <a:buNone/>
              <a:tabLst>
                <a:tab pos="361950" algn="l"/>
              </a:tabLst>
            </a:pPr>
            <a:r>
              <a:rPr lang="fr-FR" altLang="fr-FR" sz="6400" u="none" dirty="0">
                <a:solidFill>
                  <a:schemeClr val="tx1"/>
                </a:solidFill>
              </a:rPr>
              <a:t>Entre 1968 et 1981, hausses d’impôts sur le revenu de Nixon, Ford, </a:t>
            </a:r>
            <a:r>
              <a:rPr lang="fr-FR" altLang="fr-FR" sz="6400" u="none" dirty="0" smtClean="0">
                <a:solidFill>
                  <a:schemeClr val="tx1"/>
                </a:solidFill>
              </a:rPr>
              <a:t>Carter</a:t>
            </a:r>
          </a:p>
          <a:p>
            <a:pPr marL="361950" indent="0" defTabSz="180975">
              <a:lnSpc>
                <a:spcPct val="80000"/>
              </a:lnSpc>
              <a:buFontTx/>
              <a:buNone/>
              <a:tabLst>
                <a:tab pos="361950" algn="l"/>
              </a:tabLst>
            </a:pPr>
            <a:endParaRPr lang="fr-FR" altLang="fr-FR" sz="6400" u="none" dirty="0">
              <a:solidFill>
                <a:schemeClr val="tx1"/>
              </a:solidFill>
            </a:endParaRPr>
          </a:p>
          <a:p>
            <a:pPr marL="361950" indent="0" defTabSz="180975">
              <a:lnSpc>
                <a:spcPct val="80000"/>
              </a:lnSpc>
              <a:buFontTx/>
              <a:buNone/>
              <a:tabLst>
                <a:tab pos="361950" algn="l"/>
              </a:tabLst>
            </a:pPr>
            <a:r>
              <a:rPr lang="fr-FR" altLang="fr-FR" sz="6400" u="none" dirty="0">
                <a:solidFill>
                  <a:schemeClr val="tx1"/>
                </a:solidFill>
              </a:rPr>
              <a:t>							la contribution fiscale des 1 % les plus riches est réduite </a:t>
            </a:r>
            <a:r>
              <a:rPr lang="fr-FR" altLang="fr-FR" sz="6400" u="none" dirty="0" smtClean="0">
                <a:solidFill>
                  <a:schemeClr val="tx1"/>
                </a:solidFill>
              </a:rPr>
              <a:t>de</a:t>
            </a:r>
          </a:p>
          <a:p>
            <a:pPr marL="361950" indent="0" defTabSz="180975">
              <a:lnSpc>
                <a:spcPct val="80000"/>
              </a:lnSpc>
              <a:buFontTx/>
              <a:buNone/>
              <a:tabLst>
                <a:tab pos="361950" algn="l"/>
              </a:tabLst>
            </a:pPr>
            <a:r>
              <a:rPr lang="fr-FR" altLang="fr-FR" sz="6400" u="none" dirty="0" smtClean="0">
                <a:solidFill>
                  <a:schemeClr val="tx1"/>
                </a:solidFill>
              </a:rPr>
              <a:t/>
            </a:r>
            <a:br>
              <a:rPr lang="fr-FR" altLang="fr-FR" sz="6400" u="none" dirty="0" smtClean="0">
                <a:solidFill>
                  <a:schemeClr val="tx1"/>
                </a:solidFill>
              </a:rPr>
            </a:br>
            <a:r>
              <a:rPr lang="fr-FR" altLang="fr-FR" sz="6400" u="none" dirty="0" smtClean="0">
                <a:solidFill>
                  <a:schemeClr val="tx1"/>
                </a:solidFill>
              </a:rPr>
              <a:t>							 </a:t>
            </a:r>
            <a:r>
              <a:rPr lang="fr-FR" altLang="fr-FR" sz="6400" u="none" dirty="0">
                <a:solidFill>
                  <a:schemeClr val="tx1"/>
                </a:solidFill>
              </a:rPr>
              <a:t>1,9 à 1,5 % du PIB</a:t>
            </a:r>
            <a:r>
              <a:rPr lang="fr-FR" altLang="fr-FR" sz="6400" u="none" dirty="0" smtClean="0">
                <a:solidFill>
                  <a:schemeClr val="tx1"/>
                </a:solidFill>
              </a:rPr>
              <a:t>.</a:t>
            </a:r>
          </a:p>
          <a:p>
            <a:pPr marL="361950" indent="0" defTabSz="180975">
              <a:lnSpc>
                <a:spcPct val="80000"/>
              </a:lnSpc>
              <a:buFontTx/>
              <a:buNone/>
              <a:tabLst>
                <a:tab pos="361950" algn="l"/>
              </a:tabLst>
            </a:pPr>
            <a:endParaRPr lang="fr-FR" altLang="fr-FR" sz="4000" u="none" dirty="0">
              <a:solidFill>
                <a:schemeClr val="tx1"/>
              </a:solidFill>
            </a:endParaRPr>
          </a:p>
          <a:p>
            <a:pPr marL="361950" indent="0" defTabSz="180975">
              <a:lnSpc>
                <a:spcPct val="80000"/>
              </a:lnSpc>
              <a:buFontTx/>
              <a:buNone/>
              <a:tabLst>
                <a:tab pos="361950" algn="l"/>
              </a:tabLst>
            </a:pPr>
            <a:endParaRPr lang="fr-FR" altLang="fr-FR" sz="6400" u="none" dirty="0">
              <a:solidFill>
                <a:schemeClr val="tx1"/>
              </a:solidFill>
            </a:endParaRPr>
          </a:p>
          <a:p>
            <a:pPr marL="361950" indent="0" defTabSz="180975">
              <a:lnSpc>
                <a:spcPct val="80000"/>
              </a:lnSpc>
              <a:buFontTx/>
              <a:buNone/>
              <a:tabLst>
                <a:tab pos="361950" algn="l"/>
              </a:tabLst>
            </a:pPr>
            <a:r>
              <a:rPr lang="fr-FR" altLang="fr-FR" sz="6400" b="1" u="none" dirty="0">
                <a:solidFill>
                  <a:schemeClr val="tx1"/>
                </a:solidFill>
              </a:rPr>
              <a:t>Réductions d’impôts</a:t>
            </a:r>
          </a:p>
          <a:p>
            <a:pPr marL="361950" indent="0" defTabSz="180975">
              <a:lnSpc>
                <a:spcPct val="80000"/>
              </a:lnSpc>
              <a:buFontTx/>
              <a:buNone/>
              <a:tabLst>
                <a:tab pos="361950" algn="l"/>
              </a:tabLst>
            </a:pPr>
            <a:endParaRPr lang="fr-FR" altLang="fr-FR" sz="6400" u="none" dirty="0">
              <a:solidFill>
                <a:schemeClr val="tx1"/>
              </a:solidFill>
            </a:endParaRPr>
          </a:p>
          <a:p>
            <a:pPr marL="361950" indent="0" defTabSz="180975">
              <a:lnSpc>
                <a:spcPct val="80000"/>
              </a:lnSpc>
              <a:buFontTx/>
              <a:buNone/>
              <a:tabLst>
                <a:tab pos="361950" algn="l"/>
              </a:tabLst>
            </a:pPr>
            <a:endParaRPr lang="fr-FR" altLang="fr-FR" sz="6400" u="none" dirty="0">
              <a:solidFill>
                <a:schemeClr val="tx1"/>
              </a:solidFill>
            </a:endParaRPr>
          </a:p>
          <a:p>
            <a:pPr marL="361950" indent="0" defTabSz="180975">
              <a:lnSpc>
                <a:spcPct val="80000"/>
              </a:lnSpc>
              <a:buFontTx/>
              <a:buNone/>
              <a:tabLst>
                <a:tab pos="361950" algn="l"/>
              </a:tabLst>
            </a:pPr>
            <a:endParaRPr lang="fr-FR" altLang="fr-FR" sz="6400" u="none" dirty="0">
              <a:solidFill>
                <a:schemeClr val="tx1"/>
              </a:solidFill>
            </a:endParaRPr>
          </a:p>
          <a:p>
            <a:pPr marL="361950" indent="0" defTabSz="180975">
              <a:lnSpc>
                <a:spcPct val="80000"/>
              </a:lnSpc>
              <a:buFontTx/>
              <a:buNone/>
              <a:tabLst>
                <a:tab pos="361950" algn="l"/>
              </a:tabLst>
            </a:pPr>
            <a:endParaRPr lang="fr-FR" altLang="fr-FR" sz="2100" u="none" dirty="0">
              <a:solidFill>
                <a:schemeClr val="tx1"/>
              </a:solidFill>
            </a:endParaRPr>
          </a:p>
          <a:p>
            <a:pPr marL="361950" indent="0" algn="r" defTabSz="180975">
              <a:lnSpc>
                <a:spcPct val="80000"/>
              </a:lnSpc>
              <a:buFontTx/>
              <a:buNone/>
              <a:tabLst>
                <a:tab pos="361950" algn="l"/>
              </a:tabLst>
            </a:pPr>
            <a:endParaRPr lang="fr-FR" altLang="fr-FR" sz="8000" b="0" i="1" u="none" dirty="0">
              <a:solidFill>
                <a:schemeClr val="tx1"/>
              </a:solidFill>
            </a:endParaRPr>
          </a:p>
          <a:p>
            <a:pPr marL="361950" indent="0" algn="ctr" defTabSz="180975">
              <a:lnSpc>
                <a:spcPct val="80000"/>
              </a:lnSpc>
              <a:buFontTx/>
              <a:buNone/>
              <a:tabLst>
                <a:tab pos="361950" algn="l"/>
              </a:tabLst>
            </a:pPr>
            <a:r>
              <a:rPr lang="fr-FR" altLang="fr-FR" sz="2100" u="none" dirty="0">
                <a:solidFill>
                  <a:schemeClr val="tx1"/>
                </a:solidFill>
              </a:rPr>
              <a:t>			</a:t>
            </a:r>
          </a:p>
        </p:txBody>
      </p:sp>
      <p:sp>
        <p:nvSpPr>
          <p:cNvPr id="386051" name="Line 3"/>
          <p:cNvSpPr>
            <a:spLocks noChangeShapeType="1"/>
          </p:cNvSpPr>
          <p:nvPr/>
        </p:nvSpPr>
        <p:spPr bwMode="auto">
          <a:xfrm>
            <a:off x="2339975" y="4005263"/>
            <a:ext cx="719138" cy="0"/>
          </a:xfrm>
          <a:prstGeom prst="line">
            <a:avLst/>
          </a:prstGeom>
          <a:noFill/>
          <a:ln>
            <a:noFill/>
          </a:ln>
          <a:effectLst>
            <a:outerShdw dist="107763" dir="13500000" algn="ctr" rotWithShape="0">
              <a:srgbClr val="8BD3FF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anchor="ctr"/>
          <a:lstStyle/>
          <a:p>
            <a:endParaRPr lang="fr-FR"/>
          </a:p>
        </p:txBody>
      </p:sp>
      <p:sp>
        <p:nvSpPr>
          <p:cNvPr id="386052" name="AutoShape 4"/>
          <p:cNvSpPr>
            <a:spLocks noChangeArrowheads="1"/>
          </p:cNvSpPr>
          <p:nvPr/>
        </p:nvSpPr>
        <p:spPr bwMode="auto">
          <a:xfrm>
            <a:off x="1649535" y="1700808"/>
            <a:ext cx="360363" cy="215900"/>
          </a:xfrm>
          <a:prstGeom prst="rightArrow">
            <a:avLst>
              <a:gd name="adj1" fmla="val 50000"/>
              <a:gd name="adj2" fmla="val 41728"/>
            </a:avLst>
          </a:prstGeom>
          <a:solidFill>
            <a:srgbClr val="0071B9">
              <a:alpha val="85001"/>
            </a:srgbClr>
          </a:solidFill>
          <a:ln>
            <a:noFill/>
          </a:ln>
          <a:effectLst>
            <a:outerShdw dist="107763" dir="13500000" algn="ctr" rotWithShape="0">
              <a:srgbClr val="8BD3FF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86054" name="Text Box 6"/>
          <p:cNvSpPr txBox="1">
            <a:spLocks noChangeArrowheads="1"/>
          </p:cNvSpPr>
          <p:nvPr/>
        </p:nvSpPr>
        <p:spPr bwMode="auto">
          <a:xfrm>
            <a:off x="539750" y="3500438"/>
            <a:ext cx="8208963" cy="762000"/>
          </a:xfrm>
          <a:prstGeom prst="rect">
            <a:avLst/>
          </a:prstGeom>
          <a:noFill/>
          <a:ln>
            <a:noFill/>
          </a:ln>
          <a:effectLst>
            <a:outerShdw dist="107763" dir="13500000" algn="ctr" rotWithShape="0">
              <a:srgbClr val="8BD3FF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CCFF">
                    <a:alpha val="850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FR" altLang="fr-FR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386130" name="Group 8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7604722"/>
              </p:ext>
            </p:extLst>
          </p:nvPr>
        </p:nvGraphicFramePr>
        <p:xfrm>
          <a:off x="827088" y="2924944"/>
          <a:ext cx="7921625" cy="3001392"/>
        </p:xfrm>
        <a:graphic>
          <a:graphicData uri="http://schemas.openxmlformats.org/drawingml/2006/table">
            <a:tbl>
              <a:tblPr/>
              <a:tblGrid>
                <a:gridCol w="2640012"/>
                <a:gridCol w="2641600"/>
                <a:gridCol w="2640013"/>
              </a:tblGrid>
              <a:tr h="945687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tabLst>
                          <a:tab pos="2419350" algn="l"/>
                        </a:tabLst>
                        <a:defRPr sz="2000" b="1" u="sng">
                          <a:solidFill>
                            <a:srgbClr val="0071B9"/>
                          </a:solidFill>
                          <a:latin typeface="Garamond" pitchFamily="18" charset="0"/>
                          <a:cs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tabLst>
                          <a:tab pos="2419350" algn="l"/>
                        </a:tabLst>
                        <a:defRPr sz="2000" b="1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tabLst>
                          <a:tab pos="2419350" algn="l"/>
                        </a:tabLst>
                        <a:defRPr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tabLst>
                          <a:tab pos="2419350" algn="l"/>
                        </a:tabLst>
                        <a:defRPr sz="1600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2419350" algn="l"/>
                        </a:tabLst>
                        <a:defRPr sz="1600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tabLst>
                          <a:tab pos="2419350" algn="l"/>
                        </a:tabLst>
                        <a:defRPr sz="1600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tabLst>
                          <a:tab pos="2419350" algn="l"/>
                        </a:tabLst>
                        <a:defRPr sz="1600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tabLst>
                          <a:tab pos="2419350" algn="l"/>
                        </a:tabLst>
                        <a:defRPr sz="1600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tabLst>
                          <a:tab pos="2419350" algn="l"/>
                        </a:tabLst>
                        <a:defRPr sz="1600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419350" algn="l"/>
                        </a:tabLst>
                      </a:pPr>
                      <a:endParaRPr kumimoji="0" lang="fr-FR" altLang="fr-FR" sz="16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71B9"/>
                        </a:solidFill>
                        <a:effectLst/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tabLst>
                          <a:tab pos="2419350" algn="l"/>
                        </a:tabLst>
                        <a:defRPr sz="2000" b="1" u="sng">
                          <a:solidFill>
                            <a:srgbClr val="0071B9"/>
                          </a:solidFill>
                          <a:latin typeface="Garamond" pitchFamily="18" charset="0"/>
                          <a:cs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tabLst>
                          <a:tab pos="2419350" algn="l"/>
                        </a:tabLst>
                        <a:defRPr sz="2000" b="1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tabLst>
                          <a:tab pos="2419350" algn="l"/>
                        </a:tabLst>
                        <a:defRPr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tabLst>
                          <a:tab pos="2419350" algn="l"/>
                        </a:tabLst>
                        <a:defRPr sz="1600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2419350" algn="l"/>
                        </a:tabLst>
                        <a:defRPr sz="1600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tabLst>
                          <a:tab pos="2419350" algn="l"/>
                        </a:tabLst>
                        <a:defRPr sz="1600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tabLst>
                          <a:tab pos="2419350" algn="l"/>
                        </a:tabLst>
                        <a:defRPr sz="1600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tabLst>
                          <a:tab pos="2419350" algn="l"/>
                        </a:tabLst>
                        <a:defRPr sz="1600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tabLst>
                          <a:tab pos="2419350" algn="l"/>
                        </a:tabLst>
                        <a:defRPr sz="1600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419350" algn="l"/>
                        </a:tabLst>
                      </a:pPr>
                      <a:r>
                        <a:rPr kumimoji="0" lang="fr-FR" altLang="fr-FR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71B9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Baisse du taux IR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tabLst>
                          <a:tab pos="2419350" algn="l"/>
                        </a:tabLst>
                        <a:defRPr sz="2000" b="1" u="sng">
                          <a:solidFill>
                            <a:srgbClr val="0071B9"/>
                          </a:solidFill>
                          <a:latin typeface="Garamond" pitchFamily="18" charset="0"/>
                          <a:cs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tabLst>
                          <a:tab pos="2419350" algn="l"/>
                        </a:tabLst>
                        <a:defRPr sz="2000" b="1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tabLst>
                          <a:tab pos="2419350" algn="l"/>
                        </a:tabLst>
                        <a:defRPr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tabLst>
                          <a:tab pos="2419350" algn="l"/>
                        </a:tabLst>
                        <a:defRPr sz="1600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2419350" algn="l"/>
                        </a:tabLst>
                        <a:defRPr sz="1600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tabLst>
                          <a:tab pos="2419350" algn="l"/>
                        </a:tabLst>
                        <a:defRPr sz="1600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tabLst>
                          <a:tab pos="2419350" algn="l"/>
                        </a:tabLst>
                        <a:defRPr sz="1600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tabLst>
                          <a:tab pos="2419350" algn="l"/>
                        </a:tabLst>
                        <a:defRPr sz="1600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tabLst>
                          <a:tab pos="2419350" algn="l"/>
                        </a:tabLst>
                        <a:defRPr sz="1600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419350" algn="l"/>
                        </a:tabLst>
                      </a:pPr>
                      <a:r>
                        <a:rPr kumimoji="0" lang="fr-FR" altLang="fr-FR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71B9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Hausse de la contribution du centile supérieur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112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tabLst>
                          <a:tab pos="2419350" algn="l"/>
                        </a:tabLst>
                        <a:defRPr sz="2000" b="1" u="sng">
                          <a:solidFill>
                            <a:srgbClr val="0071B9"/>
                          </a:solidFill>
                          <a:latin typeface="Garamond" pitchFamily="18" charset="0"/>
                          <a:cs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tabLst>
                          <a:tab pos="2419350" algn="l"/>
                        </a:tabLst>
                        <a:defRPr sz="2000" b="1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tabLst>
                          <a:tab pos="2419350" algn="l"/>
                        </a:tabLst>
                        <a:defRPr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tabLst>
                          <a:tab pos="2419350" algn="l"/>
                        </a:tabLst>
                        <a:defRPr sz="1600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2419350" algn="l"/>
                        </a:tabLst>
                        <a:defRPr sz="1600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tabLst>
                          <a:tab pos="2419350" algn="l"/>
                        </a:tabLst>
                        <a:defRPr sz="1600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tabLst>
                          <a:tab pos="2419350" algn="l"/>
                        </a:tabLst>
                        <a:defRPr sz="1600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tabLst>
                          <a:tab pos="2419350" algn="l"/>
                        </a:tabLst>
                        <a:defRPr sz="1600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tabLst>
                          <a:tab pos="2419350" algn="l"/>
                        </a:tabLst>
                        <a:defRPr sz="1600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419350" algn="l"/>
                        </a:tabLst>
                      </a:pPr>
                      <a:r>
                        <a:rPr kumimoji="0" lang="fr-FR" alt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1B9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Harding et Coolidge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419350" algn="l"/>
                        </a:tabLst>
                      </a:pPr>
                      <a:r>
                        <a:rPr kumimoji="0" lang="fr-FR" alt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1B9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Années 1920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tabLst>
                          <a:tab pos="2419350" algn="l"/>
                        </a:tabLst>
                        <a:defRPr sz="2000" b="1" u="sng">
                          <a:solidFill>
                            <a:srgbClr val="0071B9"/>
                          </a:solidFill>
                          <a:latin typeface="Garamond" pitchFamily="18" charset="0"/>
                          <a:cs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tabLst>
                          <a:tab pos="2419350" algn="l"/>
                        </a:tabLst>
                        <a:defRPr sz="2000" b="1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tabLst>
                          <a:tab pos="2419350" algn="l"/>
                        </a:tabLst>
                        <a:defRPr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tabLst>
                          <a:tab pos="2419350" algn="l"/>
                        </a:tabLst>
                        <a:defRPr sz="1600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2419350" algn="l"/>
                        </a:tabLst>
                        <a:defRPr sz="1600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tabLst>
                          <a:tab pos="2419350" algn="l"/>
                        </a:tabLst>
                        <a:defRPr sz="1600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tabLst>
                          <a:tab pos="2419350" algn="l"/>
                        </a:tabLst>
                        <a:defRPr sz="1600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tabLst>
                          <a:tab pos="2419350" algn="l"/>
                        </a:tabLst>
                        <a:defRPr sz="1600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tabLst>
                          <a:tab pos="2419350" algn="l"/>
                        </a:tabLst>
                        <a:defRPr sz="1600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419350" algn="l"/>
                        </a:tabLst>
                      </a:pPr>
                      <a:r>
                        <a:rPr kumimoji="0" lang="fr-FR" alt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1B9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de 73 à 25 %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tabLst>
                          <a:tab pos="2419350" algn="l"/>
                        </a:tabLst>
                        <a:defRPr sz="2000" b="1" u="sng">
                          <a:solidFill>
                            <a:srgbClr val="0071B9"/>
                          </a:solidFill>
                          <a:latin typeface="Garamond" pitchFamily="18" charset="0"/>
                          <a:cs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tabLst>
                          <a:tab pos="2419350" algn="l"/>
                        </a:tabLst>
                        <a:defRPr sz="2000" b="1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tabLst>
                          <a:tab pos="2419350" algn="l"/>
                        </a:tabLst>
                        <a:defRPr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tabLst>
                          <a:tab pos="2419350" algn="l"/>
                        </a:tabLst>
                        <a:defRPr sz="1600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2419350" algn="l"/>
                        </a:tabLst>
                        <a:defRPr sz="1600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tabLst>
                          <a:tab pos="2419350" algn="l"/>
                        </a:tabLst>
                        <a:defRPr sz="1600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tabLst>
                          <a:tab pos="2419350" algn="l"/>
                        </a:tabLst>
                        <a:defRPr sz="1600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tabLst>
                          <a:tab pos="2419350" algn="l"/>
                        </a:tabLst>
                        <a:defRPr sz="1600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tabLst>
                          <a:tab pos="2419350" algn="l"/>
                        </a:tabLst>
                        <a:defRPr sz="1600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419350" algn="l"/>
                        </a:tabLst>
                      </a:pPr>
                      <a:r>
                        <a:rPr kumimoji="0" lang="fr-FR" alt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1B9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de 0,6 à 1,1 % du PIB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344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tabLst>
                          <a:tab pos="2419350" algn="l"/>
                        </a:tabLst>
                        <a:defRPr sz="2000" b="1" u="sng">
                          <a:solidFill>
                            <a:srgbClr val="0071B9"/>
                          </a:solidFill>
                          <a:latin typeface="Garamond" pitchFamily="18" charset="0"/>
                          <a:cs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tabLst>
                          <a:tab pos="2419350" algn="l"/>
                        </a:tabLst>
                        <a:defRPr sz="2000" b="1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tabLst>
                          <a:tab pos="2419350" algn="l"/>
                        </a:tabLst>
                        <a:defRPr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tabLst>
                          <a:tab pos="2419350" algn="l"/>
                        </a:tabLst>
                        <a:defRPr sz="1600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2419350" algn="l"/>
                        </a:tabLst>
                        <a:defRPr sz="1600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tabLst>
                          <a:tab pos="2419350" algn="l"/>
                        </a:tabLst>
                        <a:defRPr sz="1600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tabLst>
                          <a:tab pos="2419350" algn="l"/>
                        </a:tabLst>
                        <a:defRPr sz="1600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tabLst>
                          <a:tab pos="2419350" algn="l"/>
                        </a:tabLst>
                        <a:defRPr sz="1600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tabLst>
                          <a:tab pos="2419350" algn="l"/>
                        </a:tabLst>
                        <a:defRPr sz="1600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419350" algn="l"/>
                        </a:tabLst>
                      </a:pPr>
                      <a:r>
                        <a:rPr kumimoji="0" lang="fr-FR" alt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1B9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Kennedy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419350" algn="l"/>
                        </a:tabLst>
                      </a:pPr>
                      <a:r>
                        <a:rPr kumimoji="0" lang="fr-FR" alt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1B9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Années 1960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tabLst>
                          <a:tab pos="2419350" algn="l"/>
                        </a:tabLst>
                        <a:defRPr sz="2000" b="1" u="sng">
                          <a:solidFill>
                            <a:srgbClr val="0071B9"/>
                          </a:solidFill>
                          <a:latin typeface="Garamond" pitchFamily="18" charset="0"/>
                          <a:cs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tabLst>
                          <a:tab pos="2419350" algn="l"/>
                        </a:tabLst>
                        <a:defRPr sz="2000" b="1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tabLst>
                          <a:tab pos="2419350" algn="l"/>
                        </a:tabLst>
                        <a:defRPr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tabLst>
                          <a:tab pos="2419350" algn="l"/>
                        </a:tabLst>
                        <a:defRPr sz="1600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2419350" algn="l"/>
                        </a:tabLst>
                        <a:defRPr sz="1600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tabLst>
                          <a:tab pos="2419350" algn="l"/>
                        </a:tabLst>
                        <a:defRPr sz="1600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tabLst>
                          <a:tab pos="2419350" algn="l"/>
                        </a:tabLst>
                        <a:defRPr sz="1600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tabLst>
                          <a:tab pos="2419350" algn="l"/>
                        </a:tabLst>
                        <a:defRPr sz="1600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tabLst>
                          <a:tab pos="2419350" algn="l"/>
                        </a:tabLst>
                        <a:defRPr sz="1600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419350" algn="l"/>
                        </a:tabLst>
                      </a:pPr>
                      <a:r>
                        <a:rPr kumimoji="0" lang="fr-FR" alt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1B9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de 91 à 70 %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tabLst>
                          <a:tab pos="2419350" algn="l"/>
                        </a:tabLst>
                        <a:defRPr sz="2000" b="1" u="sng">
                          <a:solidFill>
                            <a:srgbClr val="0071B9"/>
                          </a:solidFill>
                          <a:latin typeface="Garamond" pitchFamily="18" charset="0"/>
                          <a:cs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tabLst>
                          <a:tab pos="2419350" algn="l"/>
                        </a:tabLst>
                        <a:defRPr sz="2000" b="1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tabLst>
                          <a:tab pos="2419350" algn="l"/>
                        </a:tabLst>
                        <a:defRPr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tabLst>
                          <a:tab pos="2419350" algn="l"/>
                        </a:tabLst>
                        <a:defRPr sz="1600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2419350" algn="l"/>
                        </a:tabLst>
                        <a:defRPr sz="1600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tabLst>
                          <a:tab pos="2419350" algn="l"/>
                        </a:tabLst>
                        <a:defRPr sz="1600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tabLst>
                          <a:tab pos="2419350" algn="l"/>
                        </a:tabLst>
                        <a:defRPr sz="1600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tabLst>
                          <a:tab pos="2419350" algn="l"/>
                        </a:tabLst>
                        <a:defRPr sz="1600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tabLst>
                          <a:tab pos="2419350" algn="l"/>
                        </a:tabLst>
                        <a:defRPr sz="1600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419350" algn="l"/>
                        </a:tabLst>
                      </a:pPr>
                      <a:r>
                        <a:rPr kumimoji="0" lang="fr-FR" alt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1B9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de 1,3 à 1,9 %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112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tabLst>
                          <a:tab pos="2419350" algn="l"/>
                        </a:tabLst>
                        <a:defRPr sz="2000" b="1" u="sng">
                          <a:solidFill>
                            <a:srgbClr val="0071B9"/>
                          </a:solidFill>
                          <a:latin typeface="Garamond" pitchFamily="18" charset="0"/>
                          <a:cs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tabLst>
                          <a:tab pos="2419350" algn="l"/>
                        </a:tabLst>
                        <a:defRPr sz="2000" b="1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tabLst>
                          <a:tab pos="2419350" algn="l"/>
                        </a:tabLst>
                        <a:defRPr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tabLst>
                          <a:tab pos="2419350" algn="l"/>
                        </a:tabLst>
                        <a:defRPr sz="1600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2419350" algn="l"/>
                        </a:tabLst>
                        <a:defRPr sz="1600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tabLst>
                          <a:tab pos="2419350" algn="l"/>
                        </a:tabLst>
                        <a:defRPr sz="1600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tabLst>
                          <a:tab pos="2419350" algn="l"/>
                        </a:tabLst>
                        <a:defRPr sz="1600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tabLst>
                          <a:tab pos="2419350" algn="l"/>
                        </a:tabLst>
                        <a:defRPr sz="1600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tabLst>
                          <a:tab pos="2419350" algn="l"/>
                        </a:tabLst>
                        <a:defRPr sz="1600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419350" algn="l"/>
                        </a:tabLst>
                      </a:pPr>
                      <a:r>
                        <a:rPr kumimoji="0" lang="fr-FR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1B9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Reagan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419350" algn="l"/>
                        </a:tabLst>
                      </a:pPr>
                      <a:r>
                        <a:rPr kumimoji="0" lang="fr-FR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1B9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Années 1980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tabLst>
                          <a:tab pos="2419350" algn="l"/>
                        </a:tabLst>
                        <a:defRPr sz="2000" b="1" u="sng">
                          <a:solidFill>
                            <a:srgbClr val="0071B9"/>
                          </a:solidFill>
                          <a:latin typeface="Garamond" pitchFamily="18" charset="0"/>
                          <a:cs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tabLst>
                          <a:tab pos="2419350" algn="l"/>
                        </a:tabLst>
                        <a:defRPr sz="2000" b="1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tabLst>
                          <a:tab pos="2419350" algn="l"/>
                        </a:tabLst>
                        <a:defRPr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tabLst>
                          <a:tab pos="2419350" algn="l"/>
                        </a:tabLst>
                        <a:defRPr sz="1600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2419350" algn="l"/>
                        </a:tabLst>
                        <a:defRPr sz="1600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tabLst>
                          <a:tab pos="2419350" algn="l"/>
                        </a:tabLst>
                        <a:defRPr sz="1600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tabLst>
                          <a:tab pos="2419350" algn="l"/>
                        </a:tabLst>
                        <a:defRPr sz="1600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tabLst>
                          <a:tab pos="2419350" algn="l"/>
                        </a:tabLst>
                        <a:defRPr sz="1600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tabLst>
                          <a:tab pos="2419350" algn="l"/>
                        </a:tabLst>
                        <a:defRPr sz="1600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419350" algn="l"/>
                        </a:tabLst>
                      </a:pPr>
                      <a:r>
                        <a:rPr kumimoji="0" lang="fr-FR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1B9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de 70 à 28 %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tabLst>
                          <a:tab pos="2419350" algn="l"/>
                        </a:tabLst>
                        <a:defRPr sz="2000" b="1" u="sng">
                          <a:solidFill>
                            <a:srgbClr val="0071B9"/>
                          </a:solidFill>
                          <a:latin typeface="Garamond" pitchFamily="18" charset="0"/>
                          <a:cs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tabLst>
                          <a:tab pos="2419350" algn="l"/>
                        </a:tabLst>
                        <a:defRPr sz="2000" b="1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tabLst>
                          <a:tab pos="2419350" algn="l"/>
                        </a:tabLst>
                        <a:defRPr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tabLst>
                          <a:tab pos="2419350" algn="l"/>
                        </a:tabLst>
                        <a:defRPr sz="1600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2419350" algn="l"/>
                        </a:tabLst>
                        <a:defRPr sz="1600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tabLst>
                          <a:tab pos="2419350" algn="l"/>
                        </a:tabLst>
                        <a:defRPr sz="1600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tabLst>
                          <a:tab pos="2419350" algn="l"/>
                        </a:tabLst>
                        <a:defRPr sz="1600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tabLst>
                          <a:tab pos="2419350" algn="l"/>
                        </a:tabLst>
                        <a:defRPr sz="1600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tabLst>
                          <a:tab pos="2419350" algn="l"/>
                        </a:tabLst>
                        <a:defRPr sz="1600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419350" algn="l"/>
                        </a:tabLst>
                      </a:pPr>
                      <a:r>
                        <a:rPr kumimoji="0" lang="fr-FR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1B9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de 1,5 % en 1978 à 3,3 %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419350" algn="l"/>
                        </a:tabLst>
                      </a:pPr>
                      <a:r>
                        <a:rPr kumimoji="0" lang="fr-FR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1B9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en 2007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7" name="Picture 2" descr="http://www.irefeurope.org/images/logo.gif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16632"/>
            <a:ext cx="17081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073415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68092" y="908720"/>
            <a:ext cx="8245475" cy="792088"/>
          </a:xfrm>
        </p:spPr>
        <p:txBody>
          <a:bodyPr>
            <a:normAutofit fontScale="25000" lnSpcReduction="20000"/>
          </a:bodyPr>
          <a:lstStyle/>
          <a:p>
            <a:pPr marL="361950" indent="0" algn="ctr" defTabSz="180975">
              <a:lnSpc>
                <a:spcPct val="80000"/>
              </a:lnSpc>
              <a:buFontTx/>
              <a:buNone/>
              <a:tabLst>
                <a:tab pos="361950" algn="l"/>
              </a:tabLst>
            </a:pPr>
            <a:endParaRPr lang="fr-FR" altLang="fr-FR" sz="8000" u="none" dirty="0" smtClean="0"/>
          </a:p>
          <a:p>
            <a:pPr marL="361950" indent="0" algn="ctr" defTabSz="180975">
              <a:lnSpc>
                <a:spcPct val="80000"/>
              </a:lnSpc>
              <a:buFontTx/>
              <a:buNone/>
              <a:tabLst>
                <a:tab pos="361950" algn="l"/>
              </a:tabLst>
            </a:pPr>
            <a:r>
              <a:rPr lang="fr-FR" altLang="fr-FR" sz="8000" u="none" dirty="0" smtClean="0">
                <a:solidFill>
                  <a:srgbClr val="0070C0"/>
                </a:solidFill>
              </a:rPr>
              <a:t>Première </a:t>
            </a:r>
            <a:r>
              <a:rPr lang="fr-FR" altLang="fr-FR" sz="8000" u="none" dirty="0">
                <a:solidFill>
                  <a:srgbClr val="0070C0"/>
                </a:solidFill>
              </a:rPr>
              <a:t>et dernière tranches </a:t>
            </a:r>
            <a:r>
              <a:rPr lang="fr-FR" altLang="fr-FR" sz="8000" u="none" dirty="0" smtClean="0">
                <a:solidFill>
                  <a:srgbClr val="0070C0"/>
                </a:solidFill>
              </a:rPr>
              <a:t>d’imposition</a:t>
            </a:r>
          </a:p>
          <a:p>
            <a:pPr marL="361950" indent="0" algn="ctr" defTabSz="180975">
              <a:lnSpc>
                <a:spcPct val="80000"/>
              </a:lnSpc>
              <a:buFontTx/>
              <a:buNone/>
              <a:tabLst>
                <a:tab pos="361950" algn="l"/>
              </a:tabLst>
            </a:pPr>
            <a:r>
              <a:rPr lang="fr-FR" altLang="fr-FR" sz="8000" u="none" dirty="0" smtClean="0">
                <a:solidFill>
                  <a:srgbClr val="0070C0"/>
                </a:solidFill>
              </a:rPr>
              <a:t> </a:t>
            </a:r>
            <a:r>
              <a:rPr lang="fr-FR" altLang="fr-FR" sz="8000" u="none" dirty="0">
                <a:solidFill>
                  <a:srgbClr val="0070C0"/>
                </a:solidFill>
              </a:rPr>
              <a:t>vs Rentrées </a:t>
            </a:r>
            <a:r>
              <a:rPr lang="fr-FR" altLang="fr-FR" sz="8000" u="none" dirty="0" smtClean="0">
                <a:solidFill>
                  <a:srgbClr val="0070C0"/>
                </a:solidFill>
              </a:rPr>
              <a:t>fiscales </a:t>
            </a:r>
            <a:r>
              <a:rPr lang="fr-FR" altLang="fr-FR" sz="8000" u="none" dirty="0">
                <a:solidFill>
                  <a:srgbClr val="0070C0"/>
                </a:solidFill>
              </a:rPr>
              <a:t>en % du </a:t>
            </a:r>
            <a:r>
              <a:rPr lang="fr-FR" altLang="fr-FR" sz="8000" u="none" dirty="0" smtClean="0">
                <a:solidFill>
                  <a:srgbClr val="0070C0"/>
                </a:solidFill>
              </a:rPr>
              <a:t>PIB</a:t>
            </a:r>
          </a:p>
          <a:p>
            <a:pPr marL="361950" indent="0" algn="ctr" defTabSz="180975">
              <a:lnSpc>
                <a:spcPct val="80000"/>
              </a:lnSpc>
              <a:buFontTx/>
              <a:buNone/>
              <a:tabLst>
                <a:tab pos="361950" algn="l"/>
              </a:tabLst>
            </a:pPr>
            <a:endParaRPr lang="fr-FR" altLang="fr-FR" sz="8000" u="none" dirty="0">
              <a:solidFill>
                <a:schemeClr val="tx1"/>
              </a:solidFill>
            </a:endParaRPr>
          </a:p>
          <a:p>
            <a:pPr marL="361950" indent="0" defTabSz="180975">
              <a:lnSpc>
                <a:spcPct val="80000"/>
              </a:lnSpc>
              <a:buFontTx/>
              <a:buNone/>
              <a:tabLst>
                <a:tab pos="361950" algn="l"/>
              </a:tabLst>
            </a:pPr>
            <a:endParaRPr lang="fr-FR" altLang="fr-FR" sz="8000" u="none" dirty="0">
              <a:solidFill>
                <a:schemeClr val="tx1"/>
              </a:solidFill>
            </a:endParaRPr>
          </a:p>
          <a:p>
            <a:pPr marL="361950" indent="0" algn="r" defTabSz="180975">
              <a:lnSpc>
                <a:spcPct val="80000"/>
              </a:lnSpc>
              <a:buFontTx/>
              <a:buNone/>
              <a:tabLst>
                <a:tab pos="361950" algn="l"/>
              </a:tabLst>
            </a:pPr>
            <a:endParaRPr lang="fr-FR" altLang="fr-FR" sz="2800" b="0" i="1" u="none" dirty="0">
              <a:solidFill>
                <a:schemeClr val="tx1"/>
              </a:solidFill>
            </a:endParaRPr>
          </a:p>
          <a:p>
            <a:pPr marL="361950" indent="0" algn="ctr" defTabSz="180975">
              <a:lnSpc>
                <a:spcPct val="80000"/>
              </a:lnSpc>
              <a:buFontTx/>
              <a:buNone/>
              <a:tabLst>
                <a:tab pos="361950" algn="l"/>
              </a:tabLst>
            </a:pPr>
            <a:r>
              <a:rPr lang="fr-FR" altLang="fr-FR" sz="2800" u="none" dirty="0">
                <a:solidFill>
                  <a:schemeClr val="tx1"/>
                </a:solidFill>
              </a:rPr>
              <a:t>			</a:t>
            </a:r>
          </a:p>
        </p:txBody>
      </p:sp>
      <p:sp>
        <p:nvSpPr>
          <p:cNvPr id="392195" name="Line 3"/>
          <p:cNvSpPr>
            <a:spLocks noChangeShapeType="1"/>
          </p:cNvSpPr>
          <p:nvPr/>
        </p:nvSpPr>
        <p:spPr bwMode="auto">
          <a:xfrm>
            <a:off x="2339975" y="4005263"/>
            <a:ext cx="719138" cy="0"/>
          </a:xfrm>
          <a:prstGeom prst="line">
            <a:avLst/>
          </a:prstGeom>
          <a:noFill/>
          <a:ln>
            <a:noFill/>
          </a:ln>
          <a:effectLst>
            <a:outerShdw dist="107763" dir="13500000" algn="ctr" rotWithShape="0">
              <a:srgbClr val="8BD3FF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anchor="ctr"/>
          <a:lstStyle/>
          <a:p>
            <a:endParaRPr lang="fr-FR"/>
          </a:p>
        </p:txBody>
      </p:sp>
      <p:sp>
        <p:nvSpPr>
          <p:cNvPr id="392197" name="Text Box 5"/>
          <p:cNvSpPr txBox="1">
            <a:spLocks noChangeArrowheads="1"/>
          </p:cNvSpPr>
          <p:nvPr/>
        </p:nvSpPr>
        <p:spPr bwMode="auto">
          <a:xfrm>
            <a:off x="539750" y="3500438"/>
            <a:ext cx="8208963" cy="762000"/>
          </a:xfrm>
          <a:prstGeom prst="rect">
            <a:avLst/>
          </a:prstGeom>
          <a:noFill/>
          <a:ln>
            <a:noFill/>
          </a:ln>
          <a:effectLst>
            <a:outerShdw dist="107763" dir="13500000" algn="ctr" rotWithShape="0">
              <a:srgbClr val="8BD3FF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CCFF">
                    <a:alpha val="850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FR" altLang="fr-FR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392239" name="Group 4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12460996"/>
              </p:ext>
            </p:extLst>
          </p:nvPr>
        </p:nvGraphicFramePr>
        <p:xfrm>
          <a:off x="683418" y="1695721"/>
          <a:ext cx="7921625" cy="4252595"/>
        </p:xfrm>
        <a:graphic>
          <a:graphicData uri="http://schemas.openxmlformats.org/drawingml/2006/table">
            <a:tbl>
              <a:tblPr/>
              <a:tblGrid>
                <a:gridCol w="2640012"/>
                <a:gridCol w="2641600"/>
                <a:gridCol w="2640013"/>
              </a:tblGrid>
              <a:tr h="9302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tabLst>
                          <a:tab pos="2419350" algn="l"/>
                        </a:tabLst>
                        <a:defRPr sz="2000" b="1" u="sng">
                          <a:solidFill>
                            <a:srgbClr val="0071B9"/>
                          </a:solidFill>
                          <a:latin typeface="Garamond" pitchFamily="18" charset="0"/>
                          <a:cs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tabLst>
                          <a:tab pos="2419350" algn="l"/>
                        </a:tabLst>
                        <a:defRPr sz="2000" b="1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tabLst>
                          <a:tab pos="2419350" algn="l"/>
                        </a:tabLst>
                        <a:defRPr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tabLst>
                          <a:tab pos="2419350" algn="l"/>
                        </a:tabLst>
                        <a:defRPr sz="1600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2419350" algn="l"/>
                        </a:tabLst>
                        <a:defRPr sz="1600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tabLst>
                          <a:tab pos="2419350" algn="l"/>
                        </a:tabLst>
                        <a:defRPr sz="1600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tabLst>
                          <a:tab pos="2419350" algn="l"/>
                        </a:tabLst>
                        <a:defRPr sz="1600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tabLst>
                          <a:tab pos="2419350" algn="l"/>
                        </a:tabLst>
                        <a:defRPr sz="1600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tabLst>
                          <a:tab pos="2419350" algn="l"/>
                        </a:tabLst>
                        <a:defRPr sz="1600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419350" algn="l"/>
                        </a:tabLst>
                      </a:pPr>
                      <a:endParaRPr kumimoji="0" lang="fr-FR" altLang="fr-FR" sz="20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71B9"/>
                        </a:solidFill>
                        <a:effectLst/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tabLst>
                          <a:tab pos="2419350" algn="l"/>
                        </a:tabLst>
                        <a:defRPr sz="2000" b="1" u="sng">
                          <a:solidFill>
                            <a:srgbClr val="0071B9"/>
                          </a:solidFill>
                          <a:latin typeface="Garamond" pitchFamily="18" charset="0"/>
                          <a:cs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tabLst>
                          <a:tab pos="2419350" algn="l"/>
                        </a:tabLst>
                        <a:defRPr sz="2000" b="1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tabLst>
                          <a:tab pos="2419350" algn="l"/>
                        </a:tabLst>
                        <a:defRPr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tabLst>
                          <a:tab pos="2419350" algn="l"/>
                        </a:tabLst>
                        <a:defRPr sz="1600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2419350" algn="l"/>
                        </a:tabLst>
                        <a:defRPr sz="1600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tabLst>
                          <a:tab pos="2419350" algn="l"/>
                        </a:tabLst>
                        <a:defRPr sz="1600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tabLst>
                          <a:tab pos="2419350" algn="l"/>
                        </a:tabLst>
                        <a:defRPr sz="1600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tabLst>
                          <a:tab pos="2419350" algn="l"/>
                        </a:tabLst>
                        <a:defRPr sz="1600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tabLst>
                          <a:tab pos="2419350" algn="l"/>
                        </a:tabLst>
                        <a:defRPr sz="1600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419350" algn="l"/>
                        </a:tabLst>
                      </a:pPr>
                      <a:endParaRPr kumimoji="0" lang="fr-FR" altLang="fr-FR" sz="2000" b="1" i="0" u="sng" strike="noStrike" cap="none" normalizeH="0" baseline="0" smtClean="0">
                        <a:ln>
                          <a:noFill/>
                        </a:ln>
                        <a:solidFill>
                          <a:srgbClr val="0071B9"/>
                        </a:solidFill>
                        <a:effectLst/>
                        <a:latin typeface="Garamond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419350" algn="l"/>
                        </a:tabLst>
                      </a:pPr>
                      <a:r>
                        <a:rPr kumimoji="0" lang="fr-FR" altLang="fr-FR" sz="20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71B9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tabLst>
                          <a:tab pos="2419350" algn="l"/>
                        </a:tabLst>
                        <a:defRPr sz="2000" b="1" u="sng">
                          <a:solidFill>
                            <a:srgbClr val="0071B9"/>
                          </a:solidFill>
                          <a:latin typeface="Garamond" pitchFamily="18" charset="0"/>
                          <a:cs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tabLst>
                          <a:tab pos="2419350" algn="l"/>
                        </a:tabLst>
                        <a:defRPr sz="2000" b="1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tabLst>
                          <a:tab pos="2419350" algn="l"/>
                        </a:tabLst>
                        <a:defRPr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tabLst>
                          <a:tab pos="2419350" algn="l"/>
                        </a:tabLst>
                        <a:defRPr sz="1600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2419350" algn="l"/>
                        </a:tabLst>
                        <a:defRPr sz="1600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tabLst>
                          <a:tab pos="2419350" algn="l"/>
                        </a:tabLst>
                        <a:defRPr sz="1600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tabLst>
                          <a:tab pos="2419350" algn="l"/>
                        </a:tabLst>
                        <a:defRPr sz="1600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tabLst>
                          <a:tab pos="2419350" algn="l"/>
                        </a:tabLst>
                        <a:defRPr sz="1600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tabLst>
                          <a:tab pos="2419350" algn="l"/>
                        </a:tabLst>
                        <a:defRPr sz="1600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419350" algn="l"/>
                        </a:tabLst>
                      </a:pPr>
                      <a:endParaRPr kumimoji="0" lang="fr-FR" altLang="fr-FR" sz="2000" b="1" i="0" u="sng" strike="noStrike" cap="none" normalizeH="0" baseline="0" smtClean="0">
                        <a:ln>
                          <a:noFill/>
                        </a:ln>
                        <a:solidFill>
                          <a:srgbClr val="0071B9"/>
                        </a:solidFill>
                        <a:effectLst/>
                        <a:latin typeface="Garamond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419350" algn="l"/>
                        </a:tabLst>
                      </a:pPr>
                      <a:r>
                        <a:rPr kumimoji="0" lang="fr-FR" altLang="fr-FR" sz="20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71B9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Produit en % du PIB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32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tabLst>
                          <a:tab pos="2419350" algn="l"/>
                        </a:tabLst>
                        <a:defRPr sz="2000" b="1" u="sng">
                          <a:solidFill>
                            <a:srgbClr val="0071B9"/>
                          </a:solidFill>
                          <a:latin typeface="Garamond" pitchFamily="18" charset="0"/>
                          <a:cs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tabLst>
                          <a:tab pos="2419350" algn="l"/>
                        </a:tabLst>
                        <a:defRPr sz="2000" b="1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tabLst>
                          <a:tab pos="2419350" algn="l"/>
                        </a:tabLst>
                        <a:defRPr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tabLst>
                          <a:tab pos="2419350" algn="l"/>
                        </a:tabLst>
                        <a:defRPr sz="1600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2419350" algn="l"/>
                        </a:tabLst>
                        <a:defRPr sz="1600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tabLst>
                          <a:tab pos="2419350" algn="l"/>
                        </a:tabLst>
                        <a:defRPr sz="1600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tabLst>
                          <a:tab pos="2419350" algn="l"/>
                        </a:tabLst>
                        <a:defRPr sz="1600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tabLst>
                          <a:tab pos="2419350" algn="l"/>
                        </a:tabLst>
                        <a:defRPr sz="1600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tabLst>
                          <a:tab pos="2419350" algn="l"/>
                        </a:tabLst>
                        <a:defRPr sz="1600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419350" algn="l"/>
                        </a:tabLst>
                      </a:pPr>
                      <a:endParaRPr kumimoji="0" lang="fr-FR" altLang="fr-F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1B9"/>
                        </a:solidFill>
                        <a:effectLst/>
                        <a:latin typeface="Garamond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419350" algn="l"/>
                        </a:tabLst>
                      </a:pPr>
                      <a:r>
                        <a:rPr kumimoji="0" lang="fr-FR" alt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1B9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1951-1963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419350" algn="l"/>
                        </a:tabLst>
                      </a:pPr>
                      <a:r>
                        <a:rPr kumimoji="0" lang="fr-FR" alt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1B9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1964-1981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419350" algn="l"/>
                        </a:tabLst>
                      </a:pPr>
                      <a:r>
                        <a:rPr kumimoji="0" lang="fr-FR" alt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1B9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1982-1986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419350" algn="l"/>
                        </a:tabLst>
                      </a:pPr>
                      <a:r>
                        <a:rPr kumimoji="0" lang="fr-FR" alt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1B9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1988-1990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419350" algn="l"/>
                        </a:tabLst>
                      </a:pPr>
                      <a:r>
                        <a:rPr kumimoji="0" lang="fr-FR" alt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1B9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1991-1992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419350" algn="l"/>
                        </a:tabLst>
                      </a:pPr>
                      <a:r>
                        <a:rPr kumimoji="0" lang="fr-FR" alt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1B9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1993-1996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419350" algn="l"/>
                        </a:tabLst>
                      </a:pPr>
                      <a:r>
                        <a:rPr kumimoji="0" lang="fr-FR" alt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1B9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1987-2002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tabLst>
                          <a:tab pos="2419350" algn="l"/>
                        </a:tabLst>
                        <a:defRPr sz="2000" b="1" u="sng">
                          <a:solidFill>
                            <a:srgbClr val="0071B9"/>
                          </a:solidFill>
                          <a:latin typeface="Garamond" pitchFamily="18" charset="0"/>
                          <a:cs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tabLst>
                          <a:tab pos="2419350" algn="l"/>
                        </a:tabLst>
                        <a:defRPr sz="2000" b="1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tabLst>
                          <a:tab pos="2419350" algn="l"/>
                        </a:tabLst>
                        <a:defRPr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tabLst>
                          <a:tab pos="2419350" algn="l"/>
                        </a:tabLst>
                        <a:defRPr sz="1600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2419350" algn="l"/>
                        </a:tabLst>
                        <a:defRPr sz="1600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tabLst>
                          <a:tab pos="2419350" algn="l"/>
                        </a:tabLst>
                        <a:defRPr sz="1600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tabLst>
                          <a:tab pos="2419350" algn="l"/>
                        </a:tabLst>
                        <a:defRPr sz="1600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tabLst>
                          <a:tab pos="2419350" algn="l"/>
                        </a:tabLst>
                        <a:defRPr sz="1600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tabLst>
                          <a:tab pos="2419350" algn="l"/>
                        </a:tabLst>
                        <a:defRPr sz="1600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419350" algn="l"/>
                        </a:tabLst>
                      </a:pPr>
                      <a:endParaRPr kumimoji="0" lang="fr-FR" altLang="fr-F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1B9"/>
                        </a:solidFill>
                        <a:effectLst/>
                        <a:latin typeface="Garamond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419350" algn="l"/>
                        </a:tabLst>
                      </a:pPr>
                      <a:r>
                        <a:rPr kumimoji="0" lang="fr-FR" alt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1B9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 20/91 %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419350" algn="l"/>
                        </a:tabLst>
                      </a:pPr>
                      <a:r>
                        <a:rPr kumimoji="0" lang="fr-FR" alt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1B9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14/70 %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419350" algn="l"/>
                        </a:tabLst>
                      </a:pPr>
                      <a:r>
                        <a:rPr kumimoji="0" lang="fr-FR" alt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1B9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11/50 %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419350" algn="l"/>
                        </a:tabLst>
                      </a:pPr>
                      <a:r>
                        <a:rPr kumimoji="0" lang="fr-FR" alt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1B9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15/28 %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419350" algn="l"/>
                        </a:tabLst>
                      </a:pPr>
                      <a:r>
                        <a:rPr kumimoji="0" lang="fr-FR" alt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1B9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15/31 %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419350" algn="l"/>
                        </a:tabLst>
                      </a:pPr>
                      <a:r>
                        <a:rPr kumimoji="0" lang="fr-FR" alt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1B9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15/39,6 %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419350" algn="l"/>
                        </a:tabLst>
                      </a:pPr>
                      <a:r>
                        <a:rPr kumimoji="0" lang="fr-FR" alt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1B9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15/39,6 %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tabLst>
                          <a:tab pos="2419350" algn="l"/>
                        </a:tabLst>
                        <a:defRPr sz="2000" b="1" u="sng">
                          <a:solidFill>
                            <a:srgbClr val="0071B9"/>
                          </a:solidFill>
                          <a:latin typeface="Garamond" pitchFamily="18" charset="0"/>
                          <a:cs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tabLst>
                          <a:tab pos="2419350" algn="l"/>
                        </a:tabLst>
                        <a:defRPr sz="2000" b="1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tabLst>
                          <a:tab pos="2419350" algn="l"/>
                        </a:tabLst>
                        <a:defRPr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tabLst>
                          <a:tab pos="2419350" algn="l"/>
                        </a:tabLst>
                        <a:defRPr sz="1600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2419350" algn="l"/>
                        </a:tabLst>
                        <a:defRPr sz="1600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tabLst>
                          <a:tab pos="2419350" algn="l"/>
                        </a:tabLst>
                        <a:defRPr sz="1600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tabLst>
                          <a:tab pos="2419350" algn="l"/>
                        </a:tabLst>
                        <a:defRPr sz="1600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tabLst>
                          <a:tab pos="2419350" algn="l"/>
                        </a:tabLst>
                        <a:defRPr sz="1600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tabLst>
                          <a:tab pos="2419350" algn="l"/>
                        </a:tabLst>
                        <a:defRPr sz="1600">
                          <a:solidFill>
                            <a:schemeClr val="bg2"/>
                          </a:solidFill>
                          <a:latin typeface="Garamond" pitchFamily="18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419350" algn="l"/>
                        </a:tabLst>
                      </a:pPr>
                      <a:endParaRPr kumimoji="0" lang="fr-FR" altLang="fr-F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1B9"/>
                        </a:solidFill>
                        <a:effectLst/>
                        <a:latin typeface="Garamond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419350" algn="l"/>
                        </a:tabLst>
                      </a:pPr>
                      <a:r>
                        <a:rPr kumimoji="0" lang="fr-FR" alt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1B9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 7,7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419350" algn="l"/>
                        </a:tabLst>
                      </a:pPr>
                      <a:r>
                        <a:rPr kumimoji="0" lang="fr-FR" alt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1B9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419350" algn="l"/>
                        </a:tabLst>
                      </a:pPr>
                      <a:r>
                        <a:rPr kumimoji="0" lang="fr-FR" alt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1B9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8,3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419350" algn="l"/>
                        </a:tabLst>
                      </a:pPr>
                      <a:r>
                        <a:rPr kumimoji="0" lang="fr-FR" alt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1B9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8,1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419350" algn="l"/>
                        </a:tabLst>
                      </a:pPr>
                      <a:r>
                        <a:rPr kumimoji="0" lang="fr-FR" alt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1B9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78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419350" algn="l"/>
                        </a:tabLst>
                      </a:pPr>
                      <a:r>
                        <a:rPr kumimoji="0" lang="fr-FR" alt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1B9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419350" algn="l"/>
                        </a:tabLst>
                      </a:pPr>
                      <a:r>
                        <a:rPr kumimoji="0" lang="fr-FR" alt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1B9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9,4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419350" algn="l"/>
                        </a:tabLst>
                      </a:pPr>
                      <a:endParaRPr kumimoji="0" lang="fr-FR" altLang="fr-F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1B9"/>
                        </a:solidFill>
                        <a:effectLst/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2236" name="Text Box 44"/>
          <p:cNvSpPr txBox="1">
            <a:spLocks noChangeArrowheads="1"/>
          </p:cNvSpPr>
          <p:nvPr/>
        </p:nvSpPr>
        <p:spPr bwMode="auto">
          <a:xfrm>
            <a:off x="4652755" y="5986024"/>
            <a:ext cx="79216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FF">
                    <a:alpha val="850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rgbClr val="8BD3FF">
                      <a:alpha val="50000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altLang="fr-FR" sz="1200" i="1" dirty="0">
                <a:solidFill>
                  <a:schemeClr val="tx1"/>
                </a:solidFill>
                <a:effectLst/>
              </a:rPr>
              <a:t>Référence : </a:t>
            </a:r>
            <a:r>
              <a:rPr lang="fr-FR" altLang="fr-FR" sz="1200" i="1" dirty="0" err="1">
                <a:solidFill>
                  <a:schemeClr val="tx1"/>
                </a:solidFill>
                <a:effectLst/>
              </a:rPr>
              <a:t>Congressional</a:t>
            </a:r>
            <a:r>
              <a:rPr lang="fr-FR" altLang="fr-FR" sz="1200" i="1" dirty="0">
                <a:solidFill>
                  <a:schemeClr val="tx1"/>
                </a:solidFill>
                <a:effectLst/>
              </a:rPr>
              <a:t> Budget Office (2006)</a:t>
            </a:r>
          </a:p>
        </p:txBody>
      </p:sp>
      <p:pic>
        <p:nvPicPr>
          <p:cNvPr id="7" name="Picture 2" descr="http://www.irefeurope.org/images/logo.gif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16632"/>
            <a:ext cx="17081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287408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584" y="1916832"/>
            <a:ext cx="7416800" cy="1800200"/>
          </a:xfr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685800" indent="-685800" algn="ctr"/>
            <a:r>
              <a:rPr lang="fr-FR" altLang="fr-FR" b="1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fr-FR" altLang="fr-FR" sz="2400" b="1" dirty="0">
                <a:solidFill>
                  <a:schemeClr val="bg1"/>
                </a:solidFill>
                <a:effectLst/>
              </a:rPr>
              <a:t>C’est vrai aussi pour l’impôt sur les bénéfices des </a:t>
            </a:r>
            <a:r>
              <a:rPr lang="fr-FR" altLang="fr-FR" sz="2400" b="1" dirty="0" smtClean="0">
                <a:solidFill>
                  <a:schemeClr val="bg1"/>
                </a:solidFill>
                <a:effectLst/>
              </a:rPr>
              <a:t>sociétés</a:t>
            </a:r>
            <a:br>
              <a:rPr lang="fr-FR" altLang="fr-FR" sz="2400" b="1" dirty="0" smtClean="0">
                <a:solidFill>
                  <a:schemeClr val="bg1"/>
                </a:solidFill>
                <a:effectLst/>
              </a:rPr>
            </a:br>
            <a:endParaRPr lang="fr-FR" altLang="fr-FR" sz="2400" b="1" i="1" dirty="0">
              <a:solidFill>
                <a:schemeClr val="bg1"/>
              </a:solidFill>
              <a:effectLst/>
            </a:endParaRPr>
          </a:p>
        </p:txBody>
      </p:sp>
      <p:pic>
        <p:nvPicPr>
          <p:cNvPr id="3" name="Picture 2" descr="http://www.irefeurope.org/images/logo.gif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16632"/>
            <a:ext cx="17081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00520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7" y="1988840"/>
            <a:ext cx="8332887" cy="3339951"/>
          </a:xfrm>
        </p:spPr>
        <p:txBody>
          <a:bodyPr/>
          <a:lstStyle/>
          <a:p>
            <a:r>
              <a:rPr lang="fr-FR" altLang="fr-FR" sz="2800" dirty="0">
                <a:latin typeface="Trebuchet MS" pitchFamily="34" charset="0"/>
              </a:rPr>
              <a:t>En Bulgarie, institution d’une flat </a:t>
            </a:r>
            <a:r>
              <a:rPr lang="fr-FR" altLang="fr-FR" sz="2800" dirty="0" err="1">
                <a:latin typeface="Trebuchet MS" pitchFamily="34" charset="0"/>
              </a:rPr>
              <a:t>tax</a:t>
            </a:r>
            <a:r>
              <a:rPr lang="fr-FR" altLang="fr-FR" sz="2800" dirty="0">
                <a:latin typeface="Trebuchet MS" pitchFamily="34" charset="0"/>
              </a:rPr>
              <a:t> à 10%</a:t>
            </a:r>
            <a:br>
              <a:rPr lang="fr-FR" altLang="fr-FR" sz="2800" dirty="0">
                <a:latin typeface="Trebuchet MS" pitchFamily="34" charset="0"/>
              </a:rPr>
            </a:br>
            <a:r>
              <a:rPr lang="fr-FR" altLang="fr-FR" sz="2800" dirty="0">
                <a:latin typeface="Trebuchet MS" pitchFamily="34" charset="0"/>
              </a:rPr>
              <a:t>en 2008</a:t>
            </a:r>
          </a:p>
          <a:p>
            <a:endParaRPr lang="fr-FR" altLang="fr-FR" dirty="0">
              <a:latin typeface="Trebuchet MS" pitchFamily="34" charset="0"/>
            </a:endParaRPr>
          </a:p>
          <a:p>
            <a:pPr>
              <a:buFontTx/>
              <a:buNone/>
            </a:pPr>
            <a:endParaRPr lang="fr-FR" altLang="fr-FR" dirty="0">
              <a:latin typeface="Trebuchet MS" pitchFamily="34" charset="0"/>
            </a:endParaRPr>
          </a:p>
          <a:p>
            <a:r>
              <a:rPr lang="fr-FR" altLang="fr-FR" sz="2800" dirty="0" smtClean="0">
                <a:latin typeface="Trebuchet MS" pitchFamily="34" charset="0"/>
              </a:rPr>
              <a:t>Surplus </a:t>
            </a:r>
            <a:r>
              <a:rPr lang="fr-FR" altLang="fr-FR" sz="2800" dirty="0">
                <a:latin typeface="Trebuchet MS" pitchFamily="34" charset="0"/>
              </a:rPr>
              <a:t>budgétaire de près d’un tiers dès la première année.</a:t>
            </a:r>
          </a:p>
        </p:txBody>
      </p:sp>
      <p:sp>
        <p:nvSpPr>
          <p:cNvPr id="275460" name="AutoShape 4"/>
          <p:cNvSpPr>
            <a:spLocks noChangeArrowheads="1"/>
          </p:cNvSpPr>
          <p:nvPr/>
        </p:nvSpPr>
        <p:spPr bwMode="auto">
          <a:xfrm>
            <a:off x="3992927" y="2708920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solidFill>
            <a:srgbClr val="0071B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pic>
        <p:nvPicPr>
          <p:cNvPr id="5" name="Picture 2" descr="http://www.irefeurope.org/images/logo.gif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16632"/>
            <a:ext cx="17081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6241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755576" y="2060848"/>
            <a:ext cx="7992888" cy="1944216"/>
          </a:xfrm>
        </p:spPr>
        <p:txBody>
          <a:bodyPr>
            <a:noAutofit/>
          </a:bodyPr>
          <a:lstStyle/>
          <a:p>
            <a:pPr marL="109728" indent="0">
              <a:buNone/>
            </a:pPr>
            <a:endParaRPr lang="fr-FR" sz="3600" dirty="0"/>
          </a:p>
          <a:p>
            <a:pPr marL="109728" indent="0" algn="just">
              <a:buNone/>
            </a:pPr>
            <a:r>
              <a:rPr lang="fr-FR" sz="2800" dirty="0" smtClean="0"/>
              <a:t>« L’impôt sur le capital serait une sorte de cadastre financier du monde. » </a:t>
            </a:r>
            <a:r>
              <a:rPr lang="fr-FR" sz="2000" dirty="0" smtClean="0"/>
              <a:t>(p. 843)</a:t>
            </a:r>
            <a:endParaRPr lang="fr-FR" sz="2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DAE9-2AD1-41D7-9597-B5AADCE3869C}" type="slidenum">
              <a:rPr lang="fr-FR" smtClean="0"/>
              <a:t>16</a:t>
            </a:fld>
            <a:endParaRPr lang="fr-FR"/>
          </a:p>
        </p:txBody>
      </p:sp>
      <p:pic>
        <p:nvPicPr>
          <p:cNvPr id="5" name="Picture 2" descr="http://www.irefeurope.org/images/logo.gif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16632"/>
            <a:ext cx="17081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059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3672408"/>
          </a:xfrm>
        </p:spPr>
        <p:txBody>
          <a:bodyPr>
            <a:noAutofit/>
          </a:bodyPr>
          <a:lstStyle/>
          <a:p>
            <a:pPr algn="just"/>
            <a:r>
              <a:rPr lang="fr-FR" sz="2800" dirty="0" smtClean="0"/>
              <a:t>La solution de loin la plus satisfaisante pour réduire la dette publique consiste à prélever un impôt exceptionnel sur le capital privé. Par exemple, un impôt proportionnel de </a:t>
            </a:r>
            <a:br>
              <a:rPr lang="fr-FR" sz="2800" dirty="0" smtClean="0"/>
            </a:br>
            <a:r>
              <a:rPr lang="fr-FR" sz="2800" dirty="0" smtClean="0"/>
              <a:t>15 % sur tous les patrimoines privés rapporterait près d’une année de revenu national et permettrait donc de rembourser immédiatement toutes les dettes publiques. </a:t>
            </a:r>
            <a:endParaRPr lang="fr-FR" sz="2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DAE9-2AD1-41D7-9597-B5AADCE3869C}" type="slidenum">
              <a:rPr lang="fr-FR" smtClean="0"/>
              <a:t>17</a:t>
            </a:fld>
            <a:endParaRPr lang="fr-FR"/>
          </a:p>
        </p:txBody>
      </p:sp>
      <p:pic>
        <p:nvPicPr>
          <p:cNvPr id="5" name="Picture 2" descr="http://www.irefeurope.org/images/logo.gif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16632"/>
            <a:ext cx="17081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512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683568" y="2348880"/>
            <a:ext cx="7992888" cy="2232248"/>
          </a:xfrm>
        </p:spPr>
        <p:txBody>
          <a:bodyPr>
            <a:noAutofit/>
          </a:bodyPr>
          <a:lstStyle/>
          <a:p>
            <a:pPr algn="just"/>
            <a:r>
              <a:rPr lang="fr-FR" sz="3600" dirty="0" smtClean="0"/>
              <a:t>L’égalité est-elle souhaitable ?</a:t>
            </a:r>
          </a:p>
          <a:p>
            <a:pPr marL="109728" indent="0" algn="just">
              <a:buNone/>
            </a:pPr>
            <a:endParaRPr lang="fr-FR" sz="3600" dirty="0" smtClean="0"/>
          </a:p>
          <a:p>
            <a:pPr algn="just"/>
            <a:r>
              <a:rPr lang="fr-FR" sz="3600" dirty="0" smtClean="0"/>
              <a:t>Et si oui, est-elle possible ?</a:t>
            </a:r>
            <a:endParaRPr lang="fr-FR" sz="36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DAE9-2AD1-41D7-9597-B5AADCE3869C}" type="slidenum">
              <a:rPr lang="fr-FR" smtClean="0"/>
              <a:t>18</a:t>
            </a:fld>
            <a:endParaRPr lang="fr-FR"/>
          </a:p>
        </p:txBody>
      </p:sp>
      <p:pic>
        <p:nvPicPr>
          <p:cNvPr id="5" name="Picture 2" descr="http://www.irefeurope.org/images/logo.gif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16632"/>
            <a:ext cx="17081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4073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23528" y="1988840"/>
            <a:ext cx="7859216" cy="2739760"/>
          </a:xfrm>
        </p:spPr>
        <p:txBody>
          <a:bodyPr>
            <a:normAutofit/>
          </a:bodyPr>
          <a:lstStyle/>
          <a:p>
            <a:r>
              <a:rPr lang="fr-FR" sz="2800" dirty="0" smtClean="0"/>
              <a:t>L’économie n’est pas un gâteau</a:t>
            </a:r>
          </a:p>
          <a:p>
            <a:r>
              <a:rPr lang="fr-FR" sz="2800" dirty="0" smtClean="0"/>
              <a:t>La Société n’est pas immobile</a:t>
            </a:r>
          </a:p>
          <a:p>
            <a:r>
              <a:rPr lang="fr-FR" sz="2800" dirty="0" smtClean="0"/>
              <a:t>De Malthus à Piketty</a:t>
            </a:r>
          </a:p>
          <a:p>
            <a:r>
              <a:rPr lang="fr-FR" sz="2800" dirty="0"/>
              <a:t>r</a:t>
            </a:r>
            <a:r>
              <a:rPr lang="fr-FR" sz="2800" dirty="0" smtClean="0"/>
              <a:t> &gt; g</a:t>
            </a:r>
          </a:p>
          <a:p>
            <a:r>
              <a:rPr lang="fr-FR" sz="2800" dirty="0"/>
              <a:t>r</a:t>
            </a:r>
            <a:r>
              <a:rPr lang="fr-FR" sz="2800" dirty="0" smtClean="0"/>
              <a:t> = g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/>
              <a:t>L’idéologie</a:t>
            </a:r>
            <a:endParaRPr lang="fr-FR" sz="36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650694" y="6381328"/>
            <a:ext cx="365760" cy="365125"/>
          </a:xfrm>
        </p:spPr>
        <p:txBody>
          <a:bodyPr/>
          <a:lstStyle/>
          <a:p>
            <a:pPr algn="ctr"/>
            <a:fld id="{345CDAE9-2AD1-41D7-9597-B5AADCE3869C}" type="slidenum">
              <a:rPr lang="fr-FR" smtClean="0"/>
              <a:pPr algn="ctr"/>
              <a:t>2</a:t>
            </a:fld>
            <a:endParaRPr lang="fr-FR" dirty="0"/>
          </a:p>
        </p:txBody>
      </p:sp>
      <p:pic>
        <p:nvPicPr>
          <p:cNvPr id="6" name="Picture 2" descr="http://www.irefeurope.org/images/logo.gif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16632"/>
            <a:ext cx="17081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9246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67544" y="2708920"/>
            <a:ext cx="8229600" cy="1512168"/>
          </a:xfrm>
        </p:spPr>
        <p:txBody>
          <a:bodyPr>
            <a:noAutofit/>
          </a:bodyPr>
          <a:lstStyle/>
          <a:p>
            <a:pPr algn="just"/>
            <a:r>
              <a:rPr lang="fr-FR" sz="2800" dirty="0" smtClean="0"/>
              <a:t>L’idéologue est celui qui ne livre de faits réels ou inventés que ceux qui soutiennent la croyance qu’il veut asséner.</a:t>
            </a:r>
            <a:endParaRPr lang="fr-FR" sz="280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345CDAE9-2AD1-41D7-9597-B5AADCE3869C}" type="slidenum">
              <a:rPr lang="fr-FR" smtClean="0"/>
              <a:pPr algn="ctr"/>
              <a:t>3</a:t>
            </a:fld>
            <a:endParaRPr lang="fr-FR"/>
          </a:p>
        </p:txBody>
      </p:sp>
      <p:pic>
        <p:nvPicPr>
          <p:cNvPr id="4" name="Picture 2" descr="http://www.irefeurope.org/images/logo.gif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16632"/>
            <a:ext cx="17081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301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2955784"/>
          </a:xfrm>
        </p:spPr>
        <p:txBody>
          <a:bodyPr/>
          <a:lstStyle/>
          <a:p>
            <a:r>
              <a:rPr lang="fr-FR" sz="3600" dirty="0" smtClean="0"/>
              <a:t>Des données fiscales truquées :</a:t>
            </a:r>
          </a:p>
          <a:p>
            <a:endParaRPr lang="fr-FR" dirty="0"/>
          </a:p>
          <a:p>
            <a:pPr lvl="1"/>
            <a:r>
              <a:rPr lang="fr-FR" sz="2800" dirty="0" smtClean="0"/>
              <a:t>En matière de revenus</a:t>
            </a:r>
          </a:p>
          <a:p>
            <a:pPr lvl="1"/>
            <a:r>
              <a:rPr lang="fr-FR" sz="2800" dirty="0" smtClean="0"/>
              <a:t>En matière de patrimoine</a:t>
            </a:r>
            <a:endParaRPr lang="fr-FR" sz="280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DAE9-2AD1-41D7-9597-B5AADCE3869C}" type="slidenum">
              <a:rPr lang="fr-FR" smtClean="0"/>
              <a:t>4</a:t>
            </a:fld>
            <a:endParaRPr lang="fr-FR"/>
          </a:p>
        </p:txBody>
      </p:sp>
      <p:pic>
        <p:nvPicPr>
          <p:cNvPr id="4" name="Picture 2" descr="http://www.irefeurope.org/images/logo.gif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16632"/>
            <a:ext cx="17081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7758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67544" y="2060848"/>
            <a:ext cx="8280920" cy="2880320"/>
          </a:xfrm>
        </p:spPr>
        <p:txBody>
          <a:bodyPr>
            <a:noAutofit/>
          </a:bodyPr>
          <a:lstStyle/>
          <a:p>
            <a:r>
              <a:rPr lang="fr-FR" sz="3600" dirty="0" smtClean="0"/>
              <a:t>Impôt sur les revenus : 80 % ?</a:t>
            </a:r>
          </a:p>
          <a:p>
            <a:pPr marL="109728" indent="0">
              <a:buNone/>
            </a:pPr>
            <a:endParaRPr lang="fr-FR" sz="3600" dirty="0"/>
          </a:p>
          <a:p>
            <a:pPr marL="109728" indent="0">
              <a:buNone/>
            </a:pPr>
            <a:r>
              <a:rPr lang="fr-FR" sz="2800" dirty="0" smtClean="0"/>
              <a:t>« D’après nos estimations, le niveau optimal du taux supérieur dans les pays développés serait supérieur à 80 %. » </a:t>
            </a:r>
            <a:r>
              <a:rPr lang="fr-FR" sz="2000" dirty="0" smtClean="0"/>
              <a:t>(p. 831)</a:t>
            </a:r>
            <a:endParaRPr lang="fr-FR" sz="2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DAE9-2AD1-41D7-9597-B5AADCE3869C}" type="slidenum">
              <a:rPr lang="fr-FR" smtClean="0"/>
              <a:t>5</a:t>
            </a:fld>
            <a:endParaRPr lang="fr-FR"/>
          </a:p>
        </p:txBody>
      </p:sp>
      <p:pic>
        <p:nvPicPr>
          <p:cNvPr id="5" name="Picture 2" descr="http://www.irefeurope.org/images/logo.gif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16632"/>
            <a:ext cx="17081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044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755576" y="2060848"/>
            <a:ext cx="7992888" cy="2880320"/>
          </a:xfrm>
        </p:spPr>
        <p:txBody>
          <a:bodyPr>
            <a:noAutofit/>
          </a:bodyPr>
          <a:lstStyle/>
          <a:p>
            <a:pPr marL="109728" indent="0">
              <a:buNone/>
            </a:pPr>
            <a:endParaRPr lang="fr-FR" sz="3600" dirty="0"/>
          </a:p>
          <a:p>
            <a:pPr marL="109728" indent="0">
              <a:buNone/>
            </a:pPr>
            <a:r>
              <a:rPr lang="fr-FR" sz="2800" dirty="0" smtClean="0"/>
              <a:t>« L’impôt progressif sur le patrimoine individuel est une institution qui permet à l’intérêt général de reprendre le contrôle du capitalisme. » </a:t>
            </a:r>
            <a:r>
              <a:rPr lang="fr-FR" sz="2000" dirty="0" smtClean="0"/>
              <a:t>(p. 867)</a:t>
            </a:r>
            <a:endParaRPr lang="fr-FR" sz="2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DAE9-2AD1-41D7-9597-B5AADCE3869C}" type="slidenum">
              <a:rPr lang="fr-FR" smtClean="0"/>
              <a:t>6</a:t>
            </a:fld>
            <a:endParaRPr lang="fr-FR"/>
          </a:p>
        </p:txBody>
      </p:sp>
      <p:pic>
        <p:nvPicPr>
          <p:cNvPr id="5" name="Picture 2" descr="http://www.irefeurope.org/images/logo.gif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16632"/>
            <a:ext cx="17081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125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67544" y="1196752"/>
            <a:ext cx="8208912" cy="4608512"/>
          </a:xfrm>
        </p:spPr>
        <p:txBody>
          <a:bodyPr>
            <a:noAutofit/>
          </a:bodyPr>
          <a:lstStyle/>
          <a:p>
            <a:pPr marL="109728" indent="0">
              <a:buNone/>
            </a:pPr>
            <a:endParaRPr lang="fr-FR" sz="3600" dirty="0"/>
          </a:p>
          <a:p>
            <a:pPr marL="109728" indent="0" algn="just">
              <a:buNone/>
            </a:pPr>
            <a:r>
              <a:rPr lang="fr-FR" sz="2800" dirty="0" smtClean="0"/>
              <a:t>« Quand on taxe une tranche de revenus ou de successions à un taux de l’ordre de </a:t>
            </a:r>
            <a:br>
              <a:rPr lang="fr-FR" sz="2800" dirty="0" smtClean="0"/>
            </a:br>
            <a:r>
              <a:rPr lang="fr-FR" sz="2800" dirty="0" smtClean="0"/>
              <a:t>70 %-80 %, il est bien évident que l’objectif principal n’est pas de lever les recettes fiscales (et de fait ces tranches n’en rapporteront jamais beaucoup). Il s’agit </a:t>
            </a:r>
            <a:r>
              <a:rPr lang="fr-FR" sz="2800" i="1" dirty="0" smtClean="0"/>
              <a:t>in fine </a:t>
            </a:r>
            <a:r>
              <a:rPr lang="fr-FR" sz="2800" dirty="0" smtClean="0"/>
              <a:t>de mettre fin à ce type de revenus ou de patrimoines, jugés socialement excessifs… »</a:t>
            </a:r>
            <a:endParaRPr lang="fr-FR" sz="2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DAE9-2AD1-41D7-9597-B5AADCE3869C}" type="slidenum">
              <a:rPr lang="fr-FR" smtClean="0"/>
              <a:t>7</a:t>
            </a:fld>
            <a:endParaRPr lang="fr-FR"/>
          </a:p>
        </p:txBody>
      </p:sp>
      <p:pic>
        <p:nvPicPr>
          <p:cNvPr id="5" name="Picture 2" descr="http://www.irefeurope.org/images/logo.gif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16632"/>
            <a:ext cx="17081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872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899592" y="2060848"/>
            <a:ext cx="7488832" cy="2880320"/>
          </a:xfrm>
        </p:spPr>
        <p:txBody>
          <a:bodyPr>
            <a:noAutofit/>
          </a:bodyPr>
          <a:lstStyle/>
          <a:p>
            <a:r>
              <a:rPr lang="fr-FR" sz="3600" dirty="0" smtClean="0"/>
              <a:t>Impôt sur la fortune :  5 % ?</a:t>
            </a:r>
          </a:p>
          <a:p>
            <a:pPr marL="109728" indent="0">
              <a:buNone/>
            </a:pPr>
            <a:endParaRPr lang="fr-FR" sz="3600" dirty="0"/>
          </a:p>
          <a:p>
            <a:pPr marL="109728" indent="0" algn="just">
              <a:buNone/>
            </a:pPr>
            <a:r>
              <a:rPr lang="fr-FR" sz="2800" dirty="0" smtClean="0"/>
              <a:t>« On peut tout à fait imaginer des taux atteignant ou dépassant 10 % sur les milliardaires. » </a:t>
            </a:r>
            <a:r>
              <a:rPr lang="fr-FR" sz="2000" dirty="0" smtClean="0"/>
              <a:t>(p. 864)</a:t>
            </a:r>
            <a:endParaRPr lang="fr-FR" sz="2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DAE9-2AD1-41D7-9597-B5AADCE3869C}" type="slidenum">
              <a:rPr lang="fr-FR" smtClean="0"/>
              <a:t>8</a:t>
            </a:fld>
            <a:endParaRPr lang="fr-FR"/>
          </a:p>
        </p:txBody>
      </p:sp>
      <p:pic>
        <p:nvPicPr>
          <p:cNvPr id="5" name="Picture 2" descr="http://www.irefeurope.org/images/logo.gif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16632"/>
            <a:ext cx="17081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003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23528" y="1412776"/>
            <a:ext cx="8424936" cy="4680520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fr-FR" sz="2800" dirty="0" smtClean="0"/>
              <a:t>« Il n’y a aucune raison de se limiter à un taux de 2 % sur les patrimoines supérieurs à </a:t>
            </a:r>
            <a:br>
              <a:rPr lang="fr-FR" sz="2800" dirty="0" smtClean="0"/>
            </a:br>
            <a:r>
              <a:rPr lang="fr-FR" sz="2800" dirty="0" smtClean="0"/>
              <a:t>5 millions d’euros. A partir du moment où les rendements réels observés au niveau des plus grandes fortunes européennes et mondiales atteignent ou dépassent les 6 %-7 % par an, il n’y aurait rien d’extravagant à ce que les taux appliqués au-delà de 100 millions ou de</a:t>
            </a:r>
            <a:br>
              <a:rPr lang="fr-FR" sz="2800" dirty="0" smtClean="0"/>
            </a:br>
            <a:r>
              <a:rPr lang="fr-FR" sz="2800" dirty="0" smtClean="0"/>
              <a:t>1 milliard d’euros de patrimoine soient nettement plus élevés que 2 %. »</a:t>
            </a:r>
          </a:p>
          <a:p>
            <a:pPr marL="109728" indent="0" algn="just">
              <a:buNone/>
            </a:pPr>
            <a:endParaRPr lang="fr-FR" sz="2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DAE9-2AD1-41D7-9597-B5AADCE3869C}" type="slidenum">
              <a:rPr lang="fr-FR" smtClean="0"/>
              <a:t>9</a:t>
            </a:fld>
            <a:endParaRPr lang="fr-FR"/>
          </a:p>
        </p:txBody>
      </p:sp>
      <p:pic>
        <p:nvPicPr>
          <p:cNvPr id="5" name="Picture 2" descr="http://www.irefeurope.org/images/logo.gif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16632"/>
            <a:ext cx="17081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703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153</TotalTime>
  <Words>307</Words>
  <Application>Microsoft Office PowerPoint</Application>
  <PresentationFormat>Affichage à l'écran (4:3)</PresentationFormat>
  <Paragraphs>118</Paragraphs>
  <Slides>18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Rotonde</vt:lpstr>
      <vt:lpstr>Quand l’idéologie s’empare de la fiscalité</vt:lpstr>
      <vt:lpstr>L’idéologie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 C’est vrai aussi pour l’impôt sur les bénéfices des sociétés 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Pérès Béatrice</dc:creator>
  <cp:lastModifiedBy>Pérès Béatrice</cp:lastModifiedBy>
  <cp:revision>72</cp:revision>
  <cp:lastPrinted>2015-06-15T08:28:01Z</cp:lastPrinted>
  <dcterms:created xsi:type="dcterms:W3CDTF">2015-05-18T14:07:50Z</dcterms:created>
  <dcterms:modified xsi:type="dcterms:W3CDTF">2015-06-15T08:34:29Z</dcterms:modified>
</cp:coreProperties>
</file>